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7"/>
  </p:handoutMasterIdLst>
  <p:sldIdLst>
    <p:sldId id="259" r:id="rId2"/>
    <p:sldId id="258" r:id="rId3"/>
    <p:sldId id="264" r:id="rId4"/>
    <p:sldId id="265" r:id="rId5"/>
    <p:sldId id="257" r:id="rId6"/>
    <p:sldId id="269" r:id="rId7"/>
    <p:sldId id="267" r:id="rId8"/>
    <p:sldId id="268" r:id="rId9"/>
    <p:sldId id="260" r:id="rId10"/>
    <p:sldId id="261" r:id="rId11"/>
    <p:sldId id="262" r:id="rId12"/>
    <p:sldId id="263" r:id="rId13"/>
    <p:sldId id="272" r:id="rId14"/>
    <p:sldId id="270" r:id="rId15"/>
    <p:sldId id="271" r:id="rId16"/>
    <p:sldId id="275" r:id="rId17"/>
    <p:sldId id="276" r:id="rId18"/>
    <p:sldId id="278" r:id="rId19"/>
    <p:sldId id="279" r:id="rId20"/>
    <p:sldId id="277" r:id="rId21"/>
    <p:sldId id="266" r:id="rId22"/>
    <p:sldId id="273" r:id="rId23"/>
    <p:sldId id="274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9" r:id="rId32"/>
    <p:sldId id="287" r:id="rId33"/>
    <p:sldId id="290" r:id="rId34"/>
    <p:sldId id="291" r:id="rId35"/>
    <p:sldId id="292" r:id="rId36"/>
  </p:sldIdLst>
  <p:sldSz cx="12192000" cy="6858000"/>
  <p:notesSz cx="6724650" cy="97742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1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3321" cy="489985"/>
          </a:xfrm>
          <a:prstGeom prst="rect">
            <a:avLst/>
          </a:prstGeom>
        </p:spPr>
        <p:txBody>
          <a:bodyPr vert="horz" lIns="91861" tIns="45930" rIns="91861" bIns="4593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9728" y="0"/>
            <a:ext cx="2913321" cy="489985"/>
          </a:xfrm>
          <a:prstGeom prst="rect">
            <a:avLst/>
          </a:prstGeom>
        </p:spPr>
        <p:txBody>
          <a:bodyPr vert="horz" lIns="91861" tIns="45930" rIns="91861" bIns="45930" rtlCol="0"/>
          <a:lstStyle>
            <a:lvl1pPr algn="r">
              <a:defRPr sz="1200"/>
            </a:lvl1pPr>
          </a:lstStyle>
          <a:p>
            <a:fld id="{5BCB1CF1-F3DE-4C75-80DF-861FBBD22D51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4253"/>
            <a:ext cx="2913321" cy="489985"/>
          </a:xfrm>
          <a:prstGeom prst="rect">
            <a:avLst/>
          </a:prstGeom>
        </p:spPr>
        <p:txBody>
          <a:bodyPr vert="horz" lIns="91861" tIns="45930" rIns="91861" bIns="4593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9728" y="9284253"/>
            <a:ext cx="2913321" cy="489985"/>
          </a:xfrm>
          <a:prstGeom prst="rect">
            <a:avLst/>
          </a:prstGeom>
        </p:spPr>
        <p:txBody>
          <a:bodyPr vert="horz" lIns="91861" tIns="45930" rIns="91861" bIns="45930" rtlCol="0" anchor="b"/>
          <a:lstStyle>
            <a:lvl1pPr algn="r">
              <a:defRPr sz="1200"/>
            </a:lvl1pPr>
          </a:lstStyle>
          <a:p>
            <a:fld id="{A7E6F65E-1DB3-4C25-A644-FCE7F6179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493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58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28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93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01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85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280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88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0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50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41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2DD9-94EB-47D0-B27A-1D1112CE990D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638B4-4AE2-4DC9-8092-37D064086A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76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emf"/><Relationship Id="rId7" Type="http://schemas.openxmlformats.org/officeDocument/2006/relationships/image" Target="../media/image85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12" Type="http://schemas.openxmlformats.org/officeDocument/2006/relationships/image" Target="../media/image94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19.emf"/><Relationship Id="rId7" Type="http://schemas.openxmlformats.org/officeDocument/2006/relationships/image" Target="../media/image3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image" Target="../media/image125.emf"/><Relationship Id="rId7" Type="http://schemas.openxmlformats.org/officeDocument/2006/relationships/image" Target="../media/image129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Relationship Id="rId9" Type="http://schemas.openxmlformats.org/officeDocument/2006/relationships/image" Target="../media/image13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14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image" Target="../media/image154.emf"/><Relationship Id="rId3" Type="http://schemas.openxmlformats.org/officeDocument/2006/relationships/image" Target="../media/image4.emf"/><Relationship Id="rId7" Type="http://schemas.openxmlformats.org/officeDocument/2006/relationships/image" Target="../media/image148.emf"/><Relationship Id="rId12" Type="http://schemas.openxmlformats.org/officeDocument/2006/relationships/image" Target="../media/image15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11" Type="http://schemas.openxmlformats.org/officeDocument/2006/relationships/image" Target="../media/image152.emf"/><Relationship Id="rId5" Type="http://schemas.openxmlformats.org/officeDocument/2006/relationships/image" Target="../media/image8.emf"/><Relationship Id="rId10" Type="http://schemas.openxmlformats.org/officeDocument/2006/relationships/image" Target="../media/image151.emf"/><Relationship Id="rId4" Type="http://schemas.openxmlformats.org/officeDocument/2006/relationships/image" Target="../media/image7.emf"/><Relationship Id="rId9" Type="http://schemas.openxmlformats.org/officeDocument/2006/relationships/image" Target="../media/image1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5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4.emf"/><Relationship Id="rId7" Type="http://schemas.openxmlformats.org/officeDocument/2006/relationships/image" Target="../media/image2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7.emf"/><Relationship Id="rId9" Type="http://schemas.openxmlformats.org/officeDocument/2006/relationships/image" Target="../media/image2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8590"/>
            <a:ext cx="2880000" cy="2166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5404"/>
            <a:ext cx="2880000" cy="2161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00" y="2163736"/>
            <a:ext cx="2880000" cy="2161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4330550"/>
            <a:ext cx="2880000" cy="21616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0" y="-5145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4350" y="2163736"/>
            <a:ext cx="2880000" cy="21668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4350" y="4325404"/>
            <a:ext cx="2880000" cy="21616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C:\Users\babkevic\Documents\Projects\LiReF4\20170509 LiErF4 LET measurements analysis\Scripts\2017.05.31 MF-based on </a:t>
            </a:r>
            <a:r>
              <a:rPr lang="en-GB" sz="1050" dirty="0" err="1" smtClean="0"/>
              <a:t>Bastien</a:t>
            </a:r>
            <a:r>
              <a:rPr lang="en-GB" sz="1050" dirty="0" smtClean="0"/>
              <a:t> code\</a:t>
            </a:r>
            <a:r>
              <a:rPr lang="en-GB" sz="1050" dirty="0" err="1" smtClean="0"/>
              <a:t>compare_LET_vs_RPA.m</a:t>
            </a:r>
            <a:endParaRPr lang="en-GB" sz="1050" dirty="0" smtClean="0"/>
          </a:p>
          <a:p>
            <a:r>
              <a:rPr lang="en-GB" sz="1050" dirty="0" smtClean="0"/>
              <a:t>Saved files: </a:t>
            </a:r>
            <a:r>
              <a:rPr lang="en-GB" sz="1050" dirty="0" err="1" smtClean="0"/>
              <a:t>compare_LET_vs_RPA_sampleA.mat</a:t>
            </a:r>
            <a:r>
              <a:rPr lang="en-GB" sz="1050" dirty="0" smtClean="0"/>
              <a:t>, </a:t>
            </a:r>
            <a:r>
              <a:rPr lang="en-GB" sz="1050" dirty="0" err="1" smtClean="0"/>
              <a:t>etc</a:t>
            </a:r>
            <a:endParaRPr lang="en-GB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0000" y="4325914"/>
            <a:ext cx="2880000" cy="2161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5650" y="2168372"/>
            <a:ext cx="2880000" cy="21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61" y="86120"/>
            <a:ext cx="3233532" cy="340287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439920"/>
              </p:ext>
            </p:extLst>
          </p:nvPr>
        </p:nvGraphicFramePr>
        <p:xfrm>
          <a:off x="4934858" y="3617075"/>
          <a:ext cx="295184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947">
                  <a:extLst>
                    <a:ext uri="{9D8B030D-6E8A-4147-A177-3AD203B41FA5}">
                      <a16:colId xmlns:a16="http://schemas.microsoft.com/office/drawing/2014/main" val="2517361092"/>
                    </a:ext>
                  </a:extLst>
                </a:gridCol>
                <a:gridCol w="983947">
                  <a:extLst>
                    <a:ext uri="{9D8B030D-6E8A-4147-A177-3AD203B41FA5}">
                      <a16:colId xmlns:a16="http://schemas.microsoft.com/office/drawing/2014/main" val="877278911"/>
                    </a:ext>
                  </a:extLst>
                </a:gridCol>
                <a:gridCol w="983947">
                  <a:extLst>
                    <a:ext uri="{9D8B030D-6E8A-4147-A177-3AD203B41FA5}">
                      <a16:colId xmlns:a16="http://schemas.microsoft.com/office/drawing/2014/main" val="3486829744"/>
                    </a:ext>
                  </a:extLst>
                </a:gridCol>
              </a:tblGrid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 (</a:t>
                      </a:r>
                      <a:r>
                        <a:rPr lang="en-GB" sz="1200" dirty="0" err="1" smtClean="0"/>
                        <a:t>mK</a:t>
                      </a:r>
                      <a:r>
                        <a:rPr lang="en-GB" sz="1200" dirty="0" smtClean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Run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uAmps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82666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2684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36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512794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2769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46797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2762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18000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260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2755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59603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330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2745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22934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350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2734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3330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360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2723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11445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365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2712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304361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370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2701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22421"/>
                  </a:ext>
                </a:extLst>
              </a:tr>
              <a:tr h="23626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500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2776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36460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5" y="3393670"/>
            <a:ext cx="4615543" cy="3464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15" y="24663"/>
            <a:ext cx="4615543" cy="34643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439" r="7194"/>
          <a:stretch/>
        </p:blipFill>
        <p:spPr>
          <a:xfrm>
            <a:off x="8065793" y="-1"/>
            <a:ext cx="4126207" cy="35448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61700" y="457200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5"/>
                </a:solidFill>
              </a:rPr>
              <a:t>500 </a:t>
            </a:r>
            <a:r>
              <a:rPr lang="en-GB" b="1" dirty="0" err="1" smtClean="0">
                <a:solidFill>
                  <a:schemeClr val="accent5"/>
                </a:solidFill>
              </a:rPr>
              <a:t>mK</a:t>
            </a:r>
            <a:endParaRPr lang="en-GB" b="1" dirty="0" smtClean="0">
              <a:solidFill>
                <a:schemeClr val="accent5"/>
              </a:solidFill>
            </a:endParaRPr>
          </a:p>
          <a:p>
            <a:r>
              <a:rPr lang="en-GB" b="1" dirty="0" smtClean="0">
                <a:solidFill>
                  <a:srgbClr val="C00000"/>
                </a:solidFill>
              </a:rPr>
              <a:t>22 </a:t>
            </a:r>
            <a:r>
              <a:rPr lang="en-GB" b="1" dirty="0" err="1" smtClean="0">
                <a:solidFill>
                  <a:srgbClr val="C00000"/>
                </a:solidFill>
              </a:rPr>
              <a:t>mK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59801" y="3708400"/>
            <a:ext cx="3404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 22 </a:t>
            </a:r>
            <a:r>
              <a:rPr lang="en-GB" dirty="0" err="1" smtClean="0"/>
              <a:t>mK</a:t>
            </a:r>
            <a:r>
              <a:rPr lang="en-GB" dirty="0" smtClean="0"/>
              <a:t> and 500 </a:t>
            </a:r>
            <a:r>
              <a:rPr lang="en-GB" dirty="0" err="1" smtClean="0"/>
              <a:t>mK</a:t>
            </a:r>
            <a:r>
              <a:rPr lang="en-GB" dirty="0" smtClean="0"/>
              <a:t> data with a </a:t>
            </a:r>
            <a:r>
              <a:rPr lang="en-GB" dirty="0" err="1" smtClean="0"/>
              <a:t>voigtxN_detailedbalance</a:t>
            </a:r>
            <a:r>
              <a:rPr lang="en-GB" dirty="0" smtClean="0"/>
              <a:t> function:</a:t>
            </a:r>
          </a:p>
          <a:p>
            <a:endParaRPr lang="en-GB" dirty="0"/>
          </a:p>
          <a:p>
            <a:r>
              <a:rPr lang="en-GB" dirty="0" smtClean="0"/>
              <a:t>Lorentzian width (fix Gaussian to be same) changes from </a:t>
            </a:r>
          </a:p>
          <a:p>
            <a:r>
              <a:rPr lang="en-GB" dirty="0" smtClean="0"/>
              <a:t>   2.5871e-07 </a:t>
            </a:r>
            <a:r>
              <a:rPr lang="en-GB" dirty="0" err="1" smtClean="0"/>
              <a:t>meV</a:t>
            </a:r>
            <a:r>
              <a:rPr lang="en-GB" dirty="0" smtClean="0"/>
              <a:t> at 22 </a:t>
            </a:r>
            <a:r>
              <a:rPr lang="en-GB" dirty="0" err="1" smtClean="0"/>
              <a:t>mK</a:t>
            </a:r>
            <a:r>
              <a:rPr lang="en-GB" dirty="0" smtClean="0"/>
              <a:t> to 0.0069142 </a:t>
            </a:r>
            <a:r>
              <a:rPr lang="en-GB" dirty="0" err="1" smtClean="0"/>
              <a:t>meV</a:t>
            </a:r>
            <a:r>
              <a:rPr lang="en-GB" dirty="0" smtClean="0"/>
              <a:t> at 500 </a:t>
            </a:r>
            <a:r>
              <a:rPr lang="en-GB" dirty="0" err="1" smtClean="0"/>
              <a:t>mK</a:t>
            </a:r>
            <a:endParaRPr lang="en-GB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05345" y="2084163"/>
            <a:ext cx="2216341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Numerically integrate (in E) only (0,0,-1) Intensity. </a:t>
            </a:r>
            <a:br>
              <a:rPr lang="en-GB" sz="1400" dirty="0" smtClean="0"/>
            </a:br>
            <a:r>
              <a:rPr lang="en-GB" sz="1400" b="1" dirty="0" smtClean="0"/>
              <a:t>Check if proton count taken into account </a:t>
            </a:r>
            <a:r>
              <a:rPr lang="en-GB" sz="1400" dirty="0" smtClean="0"/>
              <a:t>– </a:t>
            </a:r>
            <a:r>
              <a:rPr lang="en-GB" sz="1400" i="1" dirty="0" smtClean="0"/>
              <a:t>yes it is</a:t>
            </a:r>
            <a:endParaRPr lang="en-GB" sz="1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67319" y="457200"/>
            <a:ext cx="208691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Change in scattering</a:t>
            </a:r>
          </a:p>
          <a:p>
            <a:r>
              <a:rPr lang="en-GB" dirty="0" smtClean="0"/>
              <a:t>with (00L)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441700" y="3708400"/>
            <a:ext cx="952500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0" bIns="0" rtlCol="0">
            <a:spAutoFit/>
          </a:bodyPr>
          <a:lstStyle/>
          <a:p>
            <a:r>
              <a:rPr lang="en-GB" dirty="0" smtClean="0"/>
              <a:t>No data between 370 and 500 </a:t>
            </a:r>
            <a:r>
              <a:rPr lang="en-GB" dirty="0" err="1" smtClean="0"/>
              <a:t>mK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72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80000" cy="2161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668"/>
            <a:ext cx="2880000" cy="2161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3336"/>
            <a:ext cx="2880000" cy="2161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0" y="0"/>
            <a:ext cx="2880000" cy="2161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00" y="2161668"/>
            <a:ext cx="2880000" cy="2161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4323336"/>
            <a:ext cx="2880000" cy="21616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000" y="0"/>
            <a:ext cx="2880000" cy="2161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000" y="2161668"/>
            <a:ext cx="2880000" cy="2161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0000" y="4323336"/>
            <a:ext cx="2880000" cy="21616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0000" y="-1"/>
            <a:ext cx="2880000" cy="21616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75700" y="2522843"/>
            <a:ext cx="30099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 1-dimensional object:</a:t>
            </a:r>
          </a:p>
          <a:p>
            <a:r>
              <a:rPr lang="en-GB" sz="1200" dirty="0" smtClean="0"/>
              <a:t> -------------------------</a:t>
            </a:r>
          </a:p>
          <a:p>
            <a:r>
              <a:rPr lang="en-GB" sz="1200" dirty="0" smtClean="0"/>
              <a:t> Original </a:t>
            </a:r>
            <a:r>
              <a:rPr lang="en-GB" sz="1200" dirty="0" err="1" smtClean="0"/>
              <a:t>datafile</a:t>
            </a:r>
            <a:r>
              <a:rPr lang="en-GB" sz="1200" dirty="0" smtClean="0"/>
              <a:t>: Z:\ISIS\LET_LiErF4\LET_Oct\SQW\LET2776_1.50meV_Rings.sqw</a:t>
            </a:r>
          </a:p>
          <a:p>
            <a:r>
              <a:rPr lang="en-GB" sz="1200" dirty="0" smtClean="0"/>
              <a:t>             Title: &lt;none&gt;</a:t>
            </a:r>
          </a:p>
          <a:p>
            <a:r>
              <a:rPr lang="en-GB" sz="1200" dirty="0" smtClean="0"/>
              <a:t> </a:t>
            </a:r>
          </a:p>
          <a:p>
            <a:r>
              <a:rPr lang="en-GB" sz="1200" dirty="0" smtClean="0"/>
              <a:t> Lattice parameters (Angstroms and degrees):</a:t>
            </a:r>
          </a:p>
          <a:p>
            <a:r>
              <a:rPr lang="en-GB" sz="1200" dirty="0" smtClean="0"/>
              <a:t>         a=5.175          b=5.175           c=10.75      </a:t>
            </a:r>
          </a:p>
          <a:p>
            <a:r>
              <a:rPr lang="en-GB" sz="1200" dirty="0" smtClean="0"/>
              <a:t>     alpha=90          beta=90          gamma=90         </a:t>
            </a:r>
          </a:p>
          <a:p>
            <a:r>
              <a:rPr lang="en-GB" sz="1200" dirty="0" smtClean="0"/>
              <a:t> </a:t>
            </a:r>
          </a:p>
          <a:p>
            <a:r>
              <a:rPr lang="en-GB" sz="1200" dirty="0" smtClean="0"/>
              <a:t> Size of 1-dimensional dataset: [76]</a:t>
            </a:r>
          </a:p>
          <a:p>
            <a:r>
              <a:rPr lang="en-GB" sz="1200" dirty="0" smtClean="0"/>
              <a:t>     Plot axes:</a:t>
            </a:r>
          </a:p>
          <a:p>
            <a:r>
              <a:rPr lang="en-GB" sz="1200" dirty="0" smtClean="0"/>
              <a:t>         E = -0.051:0.002:0.101</a:t>
            </a:r>
          </a:p>
          <a:p>
            <a:r>
              <a:rPr lang="en-GB" sz="1200" dirty="0" smtClean="0"/>
              <a:t> </a:t>
            </a:r>
          </a:p>
          <a:p>
            <a:r>
              <a:rPr lang="en-GB" sz="1200" dirty="0" smtClean="0"/>
              <a:t>     Integration axes:</a:t>
            </a:r>
          </a:p>
          <a:p>
            <a:r>
              <a:rPr lang="en-GB" sz="1200" dirty="0" smtClean="0"/>
              <a:t>         -0.075 =&lt; h =&lt; 0.075 in [h, 0, 0]</a:t>
            </a:r>
          </a:p>
          <a:p>
            <a:r>
              <a:rPr lang="en-GB" sz="1200" dirty="0" smtClean="0"/>
              <a:t>         -0.075 =&lt; k =&lt; 0.075 in [0, k, 0]</a:t>
            </a:r>
          </a:p>
          <a:p>
            <a:r>
              <a:rPr lang="en-GB" sz="1200" dirty="0" smtClean="0"/>
              <a:t>         -0.925 =&lt; l =&lt; -0.775 in [0, 0, l]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C:\Users\babkevic\Documents\Projects\LiReF4\20170509 LiErF4 LET measurements analysis\Scripts\2017.05.31 MF-based on </a:t>
            </a:r>
            <a:r>
              <a:rPr lang="en-GB" sz="1050" dirty="0" err="1" smtClean="0"/>
              <a:t>Bastien</a:t>
            </a:r>
            <a:r>
              <a:rPr lang="en-GB" sz="1050" dirty="0" smtClean="0"/>
              <a:t> code\</a:t>
            </a:r>
            <a:r>
              <a:rPr lang="en-GB" sz="1050" dirty="0" err="1" smtClean="0"/>
              <a:t>compare_LET_vs_RPA_tempdep.m</a:t>
            </a:r>
            <a:endParaRPr lang="en-GB" sz="1050" dirty="0" smtClean="0"/>
          </a:p>
          <a:p>
            <a:r>
              <a:rPr lang="en-GB" sz="1050" dirty="0" smtClean="0"/>
              <a:t>Saved files: -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90877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" y="2769360"/>
            <a:ext cx="3371706" cy="2530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0" cy="2702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76" y="5426265"/>
            <a:ext cx="2616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HF coupling strength has little effect on the size of the gap.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925776" y="4393322"/>
            <a:ext cx="1109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= 22 </a:t>
            </a:r>
            <a:r>
              <a:rPr lang="en-GB" dirty="0" err="1" smtClean="0"/>
              <a:t>mK</a:t>
            </a:r>
            <a:endParaRPr lang="en-GB" dirty="0" smtClean="0"/>
          </a:p>
          <a:p>
            <a:r>
              <a:rPr lang="en-GB" dirty="0" smtClean="0"/>
              <a:t>(0,0,0.85)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C:\Users\babkevic\Documents\Projects\LiReF4\20170509 LiErF4 LET measurements analysis\Scripts\2017.05.31 MF-based on </a:t>
            </a:r>
            <a:r>
              <a:rPr lang="en-GB" sz="1050" dirty="0" err="1" smtClean="0"/>
              <a:t>Bastien</a:t>
            </a:r>
            <a:r>
              <a:rPr lang="en-GB" sz="1050" dirty="0" smtClean="0"/>
              <a:t> code\</a:t>
            </a:r>
            <a:r>
              <a:rPr lang="en-GB" sz="1050" dirty="0" err="1" smtClean="0"/>
              <a:t>compare_LET_vs_RPA_tempdep.m</a:t>
            </a:r>
            <a:endParaRPr lang="en-GB" sz="1050" dirty="0" smtClean="0"/>
          </a:p>
          <a:p>
            <a:r>
              <a:rPr lang="en-GB" sz="1050" dirty="0" smtClean="0"/>
              <a:t>Saved files: -</a:t>
            </a:r>
            <a:endParaRPr lang="en-GB" sz="1050" dirty="0"/>
          </a:p>
        </p:txBody>
      </p:sp>
      <p:sp>
        <p:nvSpPr>
          <p:cNvPr id="23" name="Rectangle 22"/>
          <p:cNvSpPr/>
          <p:nvPr/>
        </p:nvSpPr>
        <p:spPr>
          <a:xfrm>
            <a:off x="3644581" y="2807102"/>
            <a:ext cx="3568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Simulation parameters for </a:t>
            </a:r>
            <a:r>
              <a:rPr lang="en-GB" sz="1200" dirty="0" err="1" smtClean="0"/>
              <a:t>LiEr</a:t>
            </a:r>
            <a:r>
              <a:rPr lang="en-GB" sz="1200" dirty="0" smtClean="0"/>
              <a:t>(1)</a:t>
            </a:r>
            <a:r>
              <a:rPr lang="en-GB" sz="1200" dirty="0" err="1" smtClean="0"/>
              <a:t>Ho</a:t>
            </a:r>
            <a:r>
              <a:rPr lang="en-GB" sz="1200" dirty="0" smtClean="0"/>
              <a:t>(0)F4</a:t>
            </a:r>
          </a:p>
          <a:p>
            <a:r>
              <a:rPr lang="en-GB" sz="1200" dirty="0" smtClean="0"/>
              <a:t> T  (K) = 0.00-1.50, </a:t>
            </a:r>
            <a:r>
              <a:rPr lang="en-GB" sz="1200" dirty="0" err="1" smtClean="0"/>
              <a:t>dT</a:t>
            </a:r>
            <a:r>
              <a:rPr lang="en-GB" sz="1200" dirty="0" smtClean="0"/>
              <a:t> = 0.04</a:t>
            </a:r>
          </a:p>
          <a:p>
            <a:r>
              <a:rPr lang="en-GB" sz="1200" dirty="0" smtClean="0"/>
              <a:t> </a:t>
            </a:r>
            <a:r>
              <a:rPr lang="en-GB" sz="1200" dirty="0" err="1" smtClean="0"/>
              <a:t>Hx</a:t>
            </a:r>
            <a:r>
              <a:rPr lang="en-GB" sz="1200" dirty="0" smtClean="0"/>
              <a:t> (T) = 0.00</a:t>
            </a:r>
          </a:p>
          <a:p>
            <a:r>
              <a:rPr lang="en-GB" sz="1200" dirty="0" smtClean="0"/>
              <a:t> </a:t>
            </a:r>
            <a:r>
              <a:rPr lang="en-GB" sz="1200" dirty="0" err="1" smtClean="0"/>
              <a:t>Hy</a:t>
            </a:r>
            <a:r>
              <a:rPr lang="en-GB" sz="1200" dirty="0" smtClean="0"/>
              <a:t> (T) = 0.00</a:t>
            </a:r>
          </a:p>
          <a:p>
            <a:r>
              <a:rPr lang="en-GB" sz="1200" dirty="0" smtClean="0"/>
              <a:t> Hz (T) = 0.00</a:t>
            </a:r>
          </a:p>
          <a:p>
            <a:r>
              <a:rPr lang="en-GB" sz="1200" dirty="0" smtClean="0"/>
              <a:t>J = 7.50</a:t>
            </a:r>
          </a:p>
          <a:p>
            <a:r>
              <a:rPr lang="en-GB" sz="1200" dirty="0" smtClean="0"/>
              <a:t>f = 0.23, I = 3.500, A (</a:t>
            </a:r>
            <a:r>
              <a:rPr lang="en-GB" sz="1200" dirty="0" err="1" smtClean="0"/>
              <a:t>ueV</a:t>
            </a:r>
            <a:r>
              <a:rPr lang="en-GB" sz="1200" dirty="0" smtClean="0"/>
              <a:t>) = 0.434, </a:t>
            </a:r>
            <a:r>
              <a:rPr lang="en-GB" sz="1200" dirty="0" err="1" smtClean="0"/>
              <a:t>J_ex</a:t>
            </a:r>
            <a:r>
              <a:rPr lang="en-GB" sz="1200" dirty="0" smtClean="0"/>
              <a:t> (</a:t>
            </a:r>
            <a:r>
              <a:rPr lang="en-GB" sz="1200" dirty="0" err="1" smtClean="0"/>
              <a:t>ueV</a:t>
            </a:r>
            <a:r>
              <a:rPr lang="en-GB" sz="1200" dirty="0" smtClean="0"/>
              <a:t>) = 0.000</a:t>
            </a:r>
          </a:p>
          <a:p>
            <a:r>
              <a:rPr lang="en-GB" sz="1200" dirty="0" smtClean="0"/>
              <a:t>Demagnetisation included: 1, Sample shape: 1</a:t>
            </a:r>
          </a:p>
          <a:p>
            <a:r>
              <a:rPr lang="en-GB" sz="1200" dirty="0" smtClean="0"/>
              <a:t>Renormalisation factor: 1.00, 1.00, 1.00</a:t>
            </a:r>
          </a:p>
          <a:p>
            <a:r>
              <a:rPr lang="en-GB" sz="1200" dirty="0" smtClean="0"/>
              <a:t>--------------------------------------------------------------</a:t>
            </a:r>
          </a:p>
          <a:p>
            <a:r>
              <a:rPr lang="en-GB" sz="1200" dirty="0" smtClean="0"/>
              <a:t> h = 0.00</a:t>
            </a:r>
          </a:p>
          <a:p>
            <a:r>
              <a:rPr lang="en-GB" sz="1200" dirty="0" smtClean="0"/>
              <a:t> k = 0.00</a:t>
            </a:r>
          </a:p>
          <a:p>
            <a:r>
              <a:rPr lang="en-GB" sz="1200" dirty="0" smtClean="0"/>
              <a:t> l = 0.85</a:t>
            </a:r>
          </a:p>
          <a:p>
            <a:r>
              <a:rPr lang="en-GB" sz="1200" dirty="0" smtClean="0"/>
              <a:t> w = -0.05-&gt;0.10, </a:t>
            </a:r>
            <a:r>
              <a:rPr lang="en-GB" sz="1200" dirty="0" err="1" smtClean="0"/>
              <a:t>dw</a:t>
            </a:r>
            <a:r>
              <a:rPr lang="en-GB" sz="1200" dirty="0" smtClean="0"/>
              <a:t> = 0.001500 </a:t>
            </a:r>
            <a:r>
              <a:rPr lang="en-GB" sz="1200" dirty="0" err="1" smtClean="0"/>
              <a:t>meV</a:t>
            </a:r>
            <a:endParaRPr lang="en-GB" sz="1200" dirty="0" smtClean="0"/>
          </a:p>
          <a:p>
            <a:r>
              <a:rPr lang="en-GB" sz="1200" dirty="0" smtClean="0"/>
              <a:t>Damping = 0.0020000 </a:t>
            </a:r>
            <a:r>
              <a:rPr lang="en-GB" sz="1200" dirty="0" err="1" smtClean="0"/>
              <a:t>meV</a:t>
            </a:r>
            <a:endParaRPr lang="en-GB" sz="1200" dirty="0" smtClean="0"/>
          </a:p>
          <a:p>
            <a:r>
              <a:rPr lang="en-GB" sz="1200" dirty="0" smtClean="0"/>
              <a:t>Domain population = 0.00-100.00</a:t>
            </a:r>
          </a:p>
          <a:p>
            <a:r>
              <a:rPr lang="en-GB" sz="1200" dirty="0" smtClean="0"/>
              <a:t>N(temp) = 41, N(field) = 1, N(Q) = 1, N(E) = 101</a:t>
            </a:r>
          </a:p>
          <a:p>
            <a:r>
              <a:rPr lang="en-GB" sz="1200" dirty="0" smtClean="0"/>
              <a:t>=</a:t>
            </a:r>
            <a:r>
              <a:rPr lang="en-GB" sz="1200" dirty="0" err="1" smtClean="0"/>
              <a:t>ver</a:t>
            </a:r>
            <a:r>
              <a:rPr lang="en-GB" sz="1200" dirty="0" smtClean="0"/>
              <a:t>=08.06.2017=========================</a:t>
            </a:r>
            <a:endParaRPr lang="en-GB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349" y="5652"/>
            <a:ext cx="3595151" cy="26984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180" y="0"/>
            <a:ext cx="3599999" cy="2702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10" y="2702083"/>
            <a:ext cx="3629439" cy="27241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65360" y="4393322"/>
            <a:ext cx="1109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= 22 </a:t>
            </a:r>
            <a:r>
              <a:rPr lang="en-GB" dirty="0" err="1" smtClean="0"/>
              <a:t>mK</a:t>
            </a:r>
            <a:endParaRPr lang="en-GB" dirty="0" smtClean="0"/>
          </a:p>
          <a:p>
            <a:r>
              <a:rPr lang="en-GB" dirty="0" smtClean="0"/>
              <a:t>(0,0,1)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6313" y="1905587"/>
            <a:ext cx="246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Careful! Need to include Q-dep as a function of E in these cuts!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4152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400248"/>
            <a:ext cx="3600000" cy="2702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0" y="400248"/>
            <a:ext cx="3600000" cy="2702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976" y="400248"/>
            <a:ext cx="3600000" cy="2702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0" y="3547872"/>
            <a:ext cx="3600000" cy="2702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5939" y="21558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Hyp</a:t>
            </a:r>
            <a:r>
              <a:rPr lang="en-GB" dirty="0" smtClean="0"/>
              <a:t>(</a:t>
            </a:r>
            <a:r>
              <a:rPr lang="en-GB" dirty="0" err="1" smtClean="0"/>
              <a:t>Er</a:t>
            </a:r>
            <a:r>
              <a:rPr lang="en-GB" dirty="0" smtClean="0"/>
              <a:t>) = 23%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704136" y="21558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Hyp</a:t>
            </a:r>
            <a:r>
              <a:rPr lang="en-GB" dirty="0" smtClean="0"/>
              <a:t>(</a:t>
            </a:r>
            <a:r>
              <a:rPr lang="en-GB" dirty="0" err="1" smtClean="0"/>
              <a:t>Er</a:t>
            </a:r>
            <a:r>
              <a:rPr lang="en-GB" dirty="0" smtClean="0"/>
              <a:t>) = 0%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995093" y="21558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Hyp</a:t>
            </a:r>
            <a:r>
              <a:rPr lang="en-GB" dirty="0" smtClean="0"/>
              <a:t>(</a:t>
            </a:r>
            <a:r>
              <a:rPr lang="en-GB" dirty="0" err="1" smtClean="0"/>
              <a:t>Er</a:t>
            </a:r>
            <a:r>
              <a:rPr lang="en-GB" dirty="0" smtClean="0"/>
              <a:t>) = 100%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600584" y="303803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(0,0,</a:t>
            </a:r>
            <a:r>
              <a:rPr lang="en-GB" i="1" dirty="0" smtClean="0"/>
              <a:t>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990272" y="303803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(0,0,</a:t>
            </a:r>
            <a:r>
              <a:rPr lang="en-GB" i="1" dirty="0" smtClean="0"/>
              <a:t>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8422559" y="303803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(0,0,</a:t>
            </a:r>
            <a:r>
              <a:rPr lang="en-GB" i="1" dirty="0" smtClean="0"/>
              <a:t>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563279" y="1434782"/>
            <a:ext cx="14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Energy (</a:t>
            </a:r>
            <a:r>
              <a:rPr lang="en-GB" dirty="0" err="1" smtClean="0"/>
              <a:t>meV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987702" y="620580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(0,0,</a:t>
            </a:r>
            <a:r>
              <a:rPr lang="en-GB" i="1" dirty="0" smtClean="0"/>
              <a:t>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690585" y="4586415"/>
            <a:ext cx="14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Energy (</a:t>
            </a:r>
            <a:r>
              <a:rPr lang="en-GB" dirty="0" err="1" smtClean="0"/>
              <a:t>meV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329188" y="3959352"/>
            <a:ext cx="166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Energy of mode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611377" y="471424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&lt;</a:t>
            </a:r>
            <a:r>
              <a:rPr lang="en-GB" dirty="0" err="1" smtClean="0"/>
              <a:t>Jx</a:t>
            </a:r>
            <a:r>
              <a:rPr lang="en-GB" dirty="0" smtClean="0"/>
              <a:t>&gt;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742432" y="4144018"/>
            <a:ext cx="586756" cy="427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1"/>
          </p:cNvCxnSpPr>
          <p:nvPr/>
        </p:nvCxnSpPr>
        <p:spPr>
          <a:xfrm flipH="1">
            <a:off x="6095864" y="4898914"/>
            <a:ext cx="515513" cy="49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620859" y="623018"/>
                <a:ext cx="65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859" y="623018"/>
                <a:ext cx="651910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212883" y="600642"/>
                <a:ext cx="65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883" y="600642"/>
                <a:ext cx="651910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804907" y="584914"/>
                <a:ext cx="65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07" y="584914"/>
                <a:ext cx="651910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7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80000" cy="21616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1610"/>
            <a:ext cx="2880000" cy="2161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3278"/>
            <a:ext cx="2880000" cy="2161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406" y="0"/>
            <a:ext cx="2880000" cy="21616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406" y="2081610"/>
            <a:ext cx="2880000" cy="21616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406" y="4242088"/>
            <a:ext cx="2880000" cy="21616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2812" y="0"/>
            <a:ext cx="2880000" cy="2161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2812" y="2081610"/>
            <a:ext cx="2880000" cy="21616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2812" y="4240898"/>
            <a:ext cx="2880000" cy="21616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9218" y="0"/>
            <a:ext cx="2880000" cy="21616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9218" y="2160478"/>
            <a:ext cx="2880000" cy="21616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C:\Users\babkevic\Documents\Projects\LiReF4\20170509 LiErF4 LET measurements analysis\Scripts\2017.05.31 MF-based on </a:t>
            </a:r>
            <a:r>
              <a:rPr lang="en-GB" sz="1050" dirty="0" err="1" smtClean="0"/>
              <a:t>Bastien</a:t>
            </a:r>
            <a:r>
              <a:rPr lang="en-GB" sz="1050" dirty="0" smtClean="0"/>
              <a:t> code\</a:t>
            </a:r>
            <a:r>
              <a:rPr lang="en-GB" sz="1050" dirty="0" err="1" smtClean="0"/>
              <a:t>compare_LET_vs_RPA_fielddep.m</a:t>
            </a:r>
            <a:endParaRPr lang="en-GB" sz="1050" dirty="0" smtClean="0"/>
          </a:p>
          <a:p>
            <a:r>
              <a:rPr lang="en-GB" sz="1050" dirty="0" smtClean="0"/>
              <a:t>Saved files: -</a:t>
            </a:r>
            <a:endParaRPr lang="en-GB" sz="1050" dirty="0"/>
          </a:p>
        </p:txBody>
      </p:sp>
      <p:sp>
        <p:nvSpPr>
          <p:cNvPr id="21" name="Rectangle 20"/>
          <p:cNvSpPr/>
          <p:nvPr/>
        </p:nvSpPr>
        <p:spPr>
          <a:xfrm>
            <a:off x="9220199" y="5285006"/>
            <a:ext cx="2413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Integration axes:</a:t>
            </a:r>
          </a:p>
          <a:p>
            <a:r>
              <a:rPr lang="en-GB" sz="1100" dirty="0"/>
              <a:t>         0.96 =&lt; h =&lt; 0.98 in [h, 0, 0]</a:t>
            </a:r>
          </a:p>
          <a:p>
            <a:r>
              <a:rPr lang="en-GB" sz="1100" dirty="0"/>
              <a:t>         -0.05 =&lt; k =&lt; 0.05 in [0, k, 0]</a:t>
            </a:r>
          </a:p>
          <a:p>
            <a:r>
              <a:rPr lang="en-GB" sz="1100" dirty="0"/>
              <a:t>         -0.05 =&lt; l =&lt; 0.09 in [0, 0, l]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88400" y="4420301"/>
            <a:ext cx="27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Field dependence of excitation around (100)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800"/>
            <a:ext cx="2880000" cy="2161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1304" y="406646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Dom: 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893474" y="406646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Dom: 2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45" y="4435800"/>
            <a:ext cx="2880000" cy="2161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" y="4435800"/>
            <a:ext cx="2880000" cy="2161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809" y="86050"/>
            <a:ext cx="5968191" cy="447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00" y="1387800"/>
            <a:ext cx="2880000" cy="21616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45" y="4802"/>
            <a:ext cx="57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Field dependence of excitation around (100)</a:t>
            </a:r>
            <a:endParaRPr lang="en-GB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643" y="4770734"/>
            <a:ext cx="2433766" cy="18267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89409" y="5360935"/>
            <a:ext cx="25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100% </a:t>
            </a:r>
            <a:r>
              <a:rPr lang="en-GB" dirty="0" err="1" smtClean="0"/>
              <a:t>nuc</a:t>
            </a:r>
            <a:r>
              <a:rPr lang="en-GB" dirty="0" smtClean="0"/>
              <a:t> HF </a:t>
            </a:r>
            <a:r>
              <a:rPr lang="en-GB" dirty="0" err="1" smtClean="0"/>
              <a:t>Er</a:t>
            </a:r>
            <a:endParaRPr lang="en-GB" dirty="0" smtClean="0"/>
          </a:p>
          <a:p>
            <a:r>
              <a:rPr lang="en-GB" dirty="0" smtClean="0"/>
              <a:t>50-50 domain population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65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6200000">
            <a:off x="-223055" y="1543538"/>
            <a:ext cx="14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Energy (</a:t>
            </a:r>
            <a:r>
              <a:rPr lang="en-GB" dirty="0" err="1" smtClean="0"/>
              <a:t>meV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94491" y="120395"/>
            <a:ext cx="715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Change in the spectrum through thermal and quantum phase transitions 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114541" y="1155855"/>
            <a:ext cx="407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these calculations, 50 points randomly q-points were picked from the h, k, l bin limits. The spectrum is an average over the 50 points at each T, H step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583775" y="503949"/>
            <a:ext cx="3600000" cy="2702084"/>
            <a:chOff x="2577076" y="1656103"/>
            <a:chExt cx="3600000" cy="27020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7076" y="1656103"/>
              <a:ext cx="3600000" cy="270208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69907" y="2073114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Dom 2 only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99443" y="495921"/>
            <a:ext cx="3600000" cy="2702084"/>
            <a:chOff x="6177075" y="1606875"/>
            <a:chExt cx="3600000" cy="27020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075" y="1606875"/>
              <a:ext cx="3600000" cy="270208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940190" y="2073114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Dom 1 only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16200000">
            <a:off x="3424184" y="1543538"/>
            <a:ext cx="14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Energy (</a:t>
            </a:r>
            <a:r>
              <a:rPr lang="en-GB" dirty="0" err="1" smtClean="0"/>
              <a:t>meV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95526" y="3013339"/>
            <a:ext cx="58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T/T</a:t>
            </a:r>
            <a:r>
              <a:rPr lang="en-GB" baseline="-25000" dirty="0" smtClean="0"/>
              <a:t>N</a:t>
            </a:r>
            <a:endParaRPr lang="en-GB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5752652" y="302136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H/</a:t>
            </a:r>
            <a:r>
              <a:rPr lang="en-GB" dirty="0" err="1" smtClean="0"/>
              <a:t>H</a:t>
            </a:r>
            <a:r>
              <a:rPr lang="en-GB" baseline="-25000" dirty="0" err="1" smtClean="0"/>
              <a:t>c</a:t>
            </a:r>
            <a:endParaRPr lang="en-GB" baseline="-25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26" y="3382671"/>
            <a:ext cx="3600000" cy="27020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2661" y="377932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Dom 1 only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14541" y="4070666"/>
            <a:ext cx="407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Calculation taking into account the change in the Q-vector as a function of E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54" y="3390699"/>
            <a:ext cx="3600000" cy="270208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6606" y="376661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Dom 2 only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8859" y="6064980"/>
            <a:ext cx="8739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Calculated: /home/awu49520/LET_LiErF4/MF-RPA_v5/</a:t>
            </a:r>
            <a:r>
              <a:rPr lang="en-GB" sz="1200" dirty="0" err="1" smtClean="0"/>
              <a:t>compare_LET_vs_RPA_tempdep.m</a:t>
            </a:r>
            <a:r>
              <a:rPr lang="en-GB" sz="1200" dirty="0" smtClean="0"/>
              <a:t>, data stored in </a:t>
            </a:r>
            <a:r>
              <a:rPr lang="en-GB" sz="1200" dirty="0" err="1" smtClean="0"/>
              <a:t>Fielddep.mat</a:t>
            </a:r>
            <a:r>
              <a:rPr lang="en-GB" sz="1200" dirty="0" smtClean="0"/>
              <a:t> and </a:t>
            </a:r>
            <a:r>
              <a:rPr lang="en-GB" sz="1200" dirty="0" err="1" smtClean="0"/>
              <a:t>Tempdep.mat</a:t>
            </a:r>
            <a:endParaRPr lang="en-GB" sz="1200" dirty="0"/>
          </a:p>
        </p:txBody>
      </p:sp>
      <p:sp>
        <p:nvSpPr>
          <p:cNvPr id="22" name="Rectangle 21"/>
          <p:cNvSpPr/>
          <p:nvPr/>
        </p:nvSpPr>
        <p:spPr>
          <a:xfrm>
            <a:off x="-36090" y="6257589"/>
            <a:ext cx="110686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Calculated: /home/awu49520/LET_LiErF4/MF-RPA_v5/</a:t>
            </a:r>
            <a:r>
              <a:rPr lang="en-GB" sz="1200" dirty="0" err="1" smtClean="0"/>
              <a:t>compare_LET_vs_RPA_tempdep.m</a:t>
            </a:r>
            <a:r>
              <a:rPr lang="en-GB" sz="1200" dirty="0" smtClean="0"/>
              <a:t>,</a:t>
            </a:r>
          </a:p>
          <a:p>
            <a:r>
              <a:rPr lang="en-GB" sz="1200" dirty="0"/>
              <a:t>C:\Users\babkevic\Documents\Projects\LiReF4\20170509 LiErF4 LET measurements analysis\Scripts\2017.05.31 MF-based on </a:t>
            </a:r>
            <a:r>
              <a:rPr lang="en-GB" sz="1200" dirty="0" err="1"/>
              <a:t>Bastien</a:t>
            </a:r>
            <a:r>
              <a:rPr lang="en-GB" sz="1200" dirty="0"/>
              <a:t> </a:t>
            </a:r>
            <a:r>
              <a:rPr lang="en-GB" sz="1200" dirty="0" smtClean="0"/>
              <a:t>code\</a:t>
            </a:r>
            <a:r>
              <a:rPr lang="en-GB" sz="1200" dirty="0" err="1" smtClean="0"/>
              <a:t>compare_LET_vs_RPA_fielddep.m</a:t>
            </a:r>
            <a:endParaRPr lang="en-GB" sz="1200" dirty="0" smtClean="0"/>
          </a:p>
          <a:p>
            <a:r>
              <a:rPr lang="en-GB" sz="1200" dirty="0" smtClean="0"/>
              <a:t> data stored in Fielddep2.mat and Tempdep2.mat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6625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33" y="2519173"/>
            <a:ext cx="5439001" cy="408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" y="219075"/>
            <a:ext cx="394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Hyperfine interaction effect on the QPT</a:t>
            </a: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468927" y="588407"/>
            <a:ext cx="3762375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Simulation parameters for </a:t>
            </a:r>
            <a:r>
              <a:rPr lang="en-GB" sz="1050" dirty="0" err="1"/>
              <a:t>LiEr</a:t>
            </a:r>
            <a:r>
              <a:rPr lang="en-GB" sz="1050" dirty="0"/>
              <a:t>(1)</a:t>
            </a:r>
            <a:r>
              <a:rPr lang="en-GB" sz="1050" dirty="0" err="1"/>
              <a:t>Ho</a:t>
            </a:r>
            <a:r>
              <a:rPr lang="en-GB" sz="1050" dirty="0"/>
              <a:t>(0)F4</a:t>
            </a:r>
          </a:p>
          <a:p>
            <a:r>
              <a:rPr lang="en-GB" sz="1050" dirty="0"/>
              <a:t> T  (K) = 0.00</a:t>
            </a:r>
          </a:p>
          <a:p>
            <a:r>
              <a:rPr lang="en-GB" sz="1050" dirty="0"/>
              <a:t> </a:t>
            </a:r>
            <a:r>
              <a:rPr lang="en-GB" sz="1050" dirty="0" err="1"/>
              <a:t>Hx</a:t>
            </a:r>
            <a:r>
              <a:rPr lang="en-GB" sz="1050" dirty="0"/>
              <a:t> (T) = 0.00-0.00, </a:t>
            </a:r>
            <a:r>
              <a:rPr lang="en-GB" sz="1050" dirty="0" err="1"/>
              <a:t>dHx</a:t>
            </a:r>
            <a:r>
              <a:rPr lang="en-GB" sz="1050" dirty="0"/>
              <a:t> = 0.00</a:t>
            </a:r>
          </a:p>
          <a:p>
            <a:r>
              <a:rPr lang="en-GB" sz="1050" dirty="0"/>
              <a:t> </a:t>
            </a:r>
            <a:r>
              <a:rPr lang="en-GB" sz="1050" dirty="0" err="1"/>
              <a:t>Hy</a:t>
            </a:r>
            <a:r>
              <a:rPr lang="en-GB" sz="1050" dirty="0"/>
              <a:t> (T) = 0.00-0.00, </a:t>
            </a:r>
            <a:r>
              <a:rPr lang="en-GB" sz="1050" dirty="0" err="1"/>
              <a:t>dHx</a:t>
            </a:r>
            <a:r>
              <a:rPr lang="en-GB" sz="1050" dirty="0"/>
              <a:t> = 0.00</a:t>
            </a:r>
          </a:p>
          <a:p>
            <a:r>
              <a:rPr lang="en-GB" sz="1050" dirty="0"/>
              <a:t> Hz (T) = 0.00-0.65, </a:t>
            </a:r>
            <a:r>
              <a:rPr lang="en-GB" sz="1050" dirty="0" err="1"/>
              <a:t>dHx</a:t>
            </a:r>
            <a:r>
              <a:rPr lang="en-GB" sz="1050" dirty="0"/>
              <a:t> = 0.02</a:t>
            </a:r>
          </a:p>
          <a:p>
            <a:r>
              <a:rPr lang="en-GB" sz="1050" dirty="0"/>
              <a:t>J = 7.50</a:t>
            </a:r>
          </a:p>
          <a:p>
            <a:r>
              <a:rPr lang="en-GB" sz="1050" b="1" dirty="0"/>
              <a:t>f = 1.00</a:t>
            </a:r>
            <a:r>
              <a:rPr lang="en-GB" sz="1050" dirty="0"/>
              <a:t>, I = 3.500, A (</a:t>
            </a:r>
            <a:r>
              <a:rPr lang="en-GB" sz="1050" dirty="0" err="1"/>
              <a:t>ueV</a:t>
            </a:r>
            <a:r>
              <a:rPr lang="en-GB" sz="1050" dirty="0"/>
              <a:t>) = 0.434, </a:t>
            </a:r>
            <a:r>
              <a:rPr lang="en-GB" sz="1050" dirty="0" err="1"/>
              <a:t>J_ex</a:t>
            </a:r>
            <a:r>
              <a:rPr lang="en-GB" sz="1050" dirty="0"/>
              <a:t> (</a:t>
            </a:r>
            <a:r>
              <a:rPr lang="en-GB" sz="1050" dirty="0" err="1"/>
              <a:t>ueV</a:t>
            </a:r>
            <a:r>
              <a:rPr lang="en-GB" sz="1050" dirty="0"/>
              <a:t>) = 0.000</a:t>
            </a:r>
          </a:p>
          <a:p>
            <a:r>
              <a:rPr lang="en-GB" sz="1050" dirty="0"/>
              <a:t>Demagnetisation included: 1, Sample shape: 1</a:t>
            </a:r>
          </a:p>
          <a:p>
            <a:r>
              <a:rPr lang="en-GB" sz="1050" dirty="0"/>
              <a:t>Renormalisation factor: 1.00, 1.00, 1.00</a:t>
            </a:r>
          </a:p>
          <a:p>
            <a:r>
              <a:rPr lang="en-GB" sz="1050" dirty="0"/>
              <a:t>--------------------------------------------------------------</a:t>
            </a:r>
          </a:p>
          <a:p>
            <a:r>
              <a:rPr lang="en-GB" sz="1050" dirty="0"/>
              <a:t> h = 1.00</a:t>
            </a:r>
          </a:p>
          <a:p>
            <a:r>
              <a:rPr lang="en-GB" sz="1050" dirty="0"/>
              <a:t> k = 0.00</a:t>
            </a:r>
          </a:p>
          <a:p>
            <a:r>
              <a:rPr lang="en-GB" sz="1050" dirty="0"/>
              <a:t> l = 0.00</a:t>
            </a:r>
          </a:p>
          <a:p>
            <a:r>
              <a:rPr lang="en-GB" sz="1050" dirty="0"/>
              <a:t> w = 0.00-&gt;</a:t>
            </a:r>
            <a:r>
              <a:rPr lang="en-GB" sz="1050" dirty="0" smtClean="0"/>
              <a:t>0.05, </a:t>
            </a:r>
            <a:r>
              <a:rPr lang="en-GB" sz="1050" dirty="0" err="1"/>
              <a:t>dw</a:t>
            </a:r>
            <a:r>
              <a:rPr lang="en-GB" sz="1050" dirty="0"/>
              <a:t> = 0.001000 </a:t>
            </a:r>
            <a:r>
              <a:rPr lang="en-GB" sz="1050" dirty="0" err="1"/>
              <a:t>meV</a:t>
            </a:r>
            <a:endParaRPr lang="en-GB" sz="1050" dirty="0"/>
          </a:p>
          <a:p>
            <a:r>
              <a:rPr lang="en-GB" sz="1050" dirty="0"/>
              <a:t>Damping = 0.0020000 </a:t>
            </a:r>
            <a:r>
              <a:rPr lang="en-GB" sz="1050" dirty="0" err="1"/>
              <a:t>meV</a:t>
            </a:r>
            <a:endParaRPr lang="en-GB" sz="1050" dirty="0"/>
          </a:p>
          <a:p>
            <a:r>
              <a:rPr lang="en-GB" sz="1050" dirty="0"/>
              <a:t>Domain population = </a:t>
            </a:r>
            <a:r>
              <a:rPr lang="en-GB" sz="1050" dirty="0" smtClean="0"/>
              <a:t>100.00-0.00</a:t>
            </a:r>
            <a:endParaRPr lang="en-GB" sz="1050" dirty="0"/>
          </a:p>
          <a:p>
            <a:r>
              <a:rPr lang="en-GB" sz="1050" dirty="0"/>
              <a:t>N(temp) = 1, N(field) = 31, N(Q) = 1, N(E) = 101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000" y="111957"/>
            <a:ext cx="2880000" cy="2161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651" y="111957"/>
            <a:ext cx="2880000" cy="21616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302" y="106811"/>
            <a:ext cx="2880000" cy="21668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1462" y="4000177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Softening of energy gap of the lowest observed mode only occurs for very weak hyperfine coupling</a:t>
            </a:r>
          </a:p>
          <a:p>
            <a:endParaRPr lang="en-GB" dirty="0"/>
          </a:p>
          <a:p>
            <a:r>
              <a:rPr lang="en-GB" dirty="0" smtClean="0"/>
              <a:t>The effect of diluting </a:t>
            </a:r>
            <a:r>
              <a:rPr lang="en-GB" dirty="0" err="1" smtClean="0"/>
              <a:t>Hyp</a:t>
            </a:r>
            <a:r>
              <a:rPr lang="en-GB" dirty="0" smtClean="0"/>
              <a:t> </a:t>
            </a:r>
            <a:r>
              <a:rPr lang="en-GB" dirty="0" err="1" smtClean="0"/>
              <a:t>Er</a:t>
            </a:r>
            <a:r>
              <a:rPr lang="en-GB" dirty="0" smtClean="0"/>
              <a:t> ions is the same as reducing strength of HF coupling but keeping the population the same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643336" y="2481303"/>
            <a:ext cx="349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Assume 100% </a:t>
            </a:r>
            <a:r>
              <a:rPr lang="en-GB" dirty="0" err="1" smtClean="0"/>
              <a:t>Hyp</a:t>
            </a:r>
            <a:r>
              <a:rPr lang="en-GB" dirty="0" smtClean="0"/>
              <a:t> </a:t>
            </a:r>
            <a:r>
              <a:rPr lang="en-GB" dirty="0" err="1" smtClean="0"/>
              <a:t>Er</a:t>
            </a:r>
            <a:r>
              <a:rPr lang="en-GB" dirty="0" smtClean="0"/>
              <a:t>, vary coupling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9312000" y="6270110"/>
            <a:ext cx="265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(legend units </a:t>
            </a:r>
            <a:r>
              <a:rPr lang="en-GB" dirty="0" err="1" smtClean="0"/>
              <a:t>neV</a:t>
            </a:r>
            <a:r>
              <a:rPr lang="en-GB" dirty="0" smtClean="0"/>
              <a:t>, no </a:t>
            </a:r>
            <a:r>
              <a:rPr lang="en-GB" dirty="0" err="1" smtClean="0"/>
              <a:t>ueV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0492969" y="3810202"/>
            <a:ext cx="17764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23% </a:t>
            </a:r>
            <a:r>
              <a:rPr lang="en-GB" dirty="0" err="1" smtClean="0">
                <a:solidFill>
                  <a:srgbClr val="00B050"/>
                </a:solidFill>
              </a:rPr>
              <a:t>Hyp</a:t>
            </a:r>
            <a:r>
              <a:rPr lang="en-GB" dirty="0" smtClean="0">
                <a:solidFill>
                  <a:srgbClr val="00B050"/>
                </a:solidFill>
              </a:rPr>
              <a:t>, 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A = 0.434 </a:t>
            </a:r>
            <a:r>
              <a:rPr lang="en-GB" dirty="0" err="1" smtClean="0">
                <a:solidFill>
                  <a:srgbClr val="00B050"/>
                </a:solidFill>
              </a:rPr>
              <a:t>ueV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 smtClean="0">
                <a:solidFill>
                  <a:srgbClr val="0070C0"/>
                </a:solidFill>
              </a:rPr>
              <a:t>100% </a:t>
            </a:r>
            <a:r>
              <a:rPr lang="en-GB" dirty="0" err="1" smtClean="0">
                <a:solidFill>
                  <a:srgbClr val="0070C0"/>
                </a:solidFill>
              </a:rPr>
              <a:t>Hyp</a:t>
            </a:r>
            <a:endParaRPr lang="en-GB" dirty="0" smtClean="0">
              <a:solidFill>
                <a:srgbClr val="0070C0"/>
              </a:solidFill>
            </a:endParaRPr>
          </a:p>
          <a:p>
            <a:r>
              <a:rPr lang="en-GB" dirty="0" smtClean="0">
                <a:solidFill>
                  <a:srgbClr val="0070C0"/>
                </a:solidFill>
              </a:rPr>
              <a:t>0.23*A = 0.1 </a:t>
            </a:r>
            <a:r>
              <a:rPr lang="en-GB" dirty="0" err="1" smtClean="0">
                <a:solidFill>
                  <a:srgbClr val="0070C0"/>
                </a:solidFill>
              </a:rPr>
              <a:t>ueV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40860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C:\Users\babkevic\Documents\Projects\LiReF4\20170509 LiErF4 LET measurements analysis\Scripts\2017.05.31 MF-based on </a:t>
            </a:r>
            <a:r>
              <a:rPr lang="en-GB" sz="1200" dirty="0" err="1"/>
              <a:t>Bastien</a:t>
            </a:r>
            <a:r>
              <a:rPr lang="en-GB" sz="1200" dirty="0"/>
              <a:t> </a:t>
            </a:r>
            <a:r>
              <a:rPr lang="en-GB" sz="1200" dirty="0" smtClean="0"/>
              <a:t>code\</a:t>
            </a:r>
            <a:r>
              <a:rPr lang="en-GB" sz="1200" dirty="0" err="1" smtClean="0"/>
              <a:t>compare_LET_vs_RPA_fielddep.m</a:t>
            </a:r>
            <a:endParaRPr lang="en-GB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0369112" y="248791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T(MF) = 0.00 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9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" y="219075"/>
            <a:ext cx="394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Hyperfine interaction effect on the QPT</a:t>
            </a:r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106872"/>
            <a:ext cx="3600000" cy="2702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494" y="273754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T(MF) = 0.25 K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500" y="3106872"/>
            <a:ext cx="3600000" cy="2702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2010" y="273754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T(MF) = 0.10 K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065" y="0"/>
            <a:ext cx="3600000" cy="27020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3065" y="22933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23% </a:t>
            </a:r>
            <a:r>
              <a:rPr lang="en-GB" dirty="0" err="1" smtClean="0">
                <a:solidFill>
                  <a:schemeClr val="bg1"/>
                </a:solidFill>
              </a:rPr>
              <a:t>Hyp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500" y="3106872"/>
            <a:ext cx="3600000" cy="27020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18494" y="273754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T(MF) = 0.02 K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858975" y="340156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100% </a:t>
            </a:r>
            <a:r>
              <a:rPr lang="en-GB" dirty="0" err="1" smtClean="0"/>
              <a:t>Hyp</a:t>
            </a:r>
            <a:r>
              <a:rPr lang="en-GB" dirty="0" smtClean="0"/>
              <a:t> </a:t>
            </a:r>
            <a:r>
              <a:rPr lang="en-GB" dirty="0" err="1" smtClean="0"/>
              <a:t>Er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494016" y="340156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100% </a:t>
            </a:r>
            <a:r>
              <a:rPr lang="en-GB" dirty="0" err="1" smtClean="0"/>
              <a:t>Hyp</a:t>
            </a:r>
            <a:r>
              <a:rPr lang="en-GB" dirty="0" smtClean="0"/>
              <a:t> </a:t>
            </a:r>
            <a:r>
              <a:rPr lang="en-GB" dirty="0" err="1" smtClean="0"/>
              <a:t>Er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7954723" y="340156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23% </a:t>
            </a:r>
            <a:r>
              <a:rPr lang="en-GB" dirty="0" err="1" smtClean="0"/>
              <a:t>Hyp</a:t>
            </a:r>
            <a:r>
              <a:rPr lang="en-GB" dirty="0" smtClean="0"/>
              <a:t> </a:t>
            </a:r>
            <a:r>
              <a:rPr lang="en-GB" dirty="0" err="1" smtClean="0"/>
              <a:t>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5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936" y="4099028"/>
            <a:ext cx="3600000" cy="2702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936" y="1396944"/>
            <a:ext cx="3600000" cy="27020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7439" y="1027612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T(MF) = 0.1 K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396944"/>
            <a:ext cx="3600000" cy="27020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7439" y="1027612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T(MF) = 0.0 K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936" y="1396944"/>
            <a:ext cx="3600000" cy="2702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7439" y="1027612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T(MF) = 0.2 K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836377" y="4468360"/>
            <a:ext cx="962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T(MF) = </a:t>
            </a:r>
          </a:p>
          <a:p>
            <a:r>
              <a:rPr lang="en-GB" dirty="0" smtClean="0">
                <a:solidFill>
                  <a:schemeClr val="accent5"/>
                </a:solidFill>
              </a:rPr>
              <a:t>0.0 K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 smtClean="0">
                <a:solidFill>
                  <a:schemeClr val="accent6"/>
                </a:solidFill>
              </a:rPr>
              <a:t>0.1 K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0.2 K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" y="4099028"/>
            <a:ext cx="3600000" cy="2698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92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80000" cy="2161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3336"/>
            <a:ext cx="2880000" cy="2166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1668"/>
            <a:ext cx="2880000" cy="2161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4618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00" y="2166286"/>
            <a:ext cx="2880000" cy="2166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4333100"/>
            <a:ext cx="2880000" cy="21616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C:\Users\babkevic\Documents\Projects\LiReF4\20170509 LiErF4 LET measurements analysis\Scripts\2017.05.31 MF-based on </a:t>
            </a:r>
            <a:r>
              <a:rPr lang="en-GB" sz="1050" dirty="0" err="1" smtClean="0"/>
              <a:t>Bastien</a:t>
            </a:r>
            <a:r>
              <a:rPr lang="en-GB" sz="1050" dirty="0" smtClean="0"/>
              <a:t> code\</a:t>
            </a:r>
            <a:r>
              <a:rPr lang="en-GB" sz="1050" dirty="0" err="1" smtClean="0"/>
              <a:t>compare_LET_vs_RPA.m</a:t>
            </a:r>
            <a:endParaRPr lang="en-GB" sz="1050" dirty="0" smtClean="0"/>
          </a:p>
          <a:p>
            <a:r>
              <a:rPr lang="en-GB" sz="1050" dirty="0" smtClean="0"/>
              <a:t>Saved files: </a:t>
            </a:r>
            <a:r>
              <a:rPr lang="en-GB" sz="1050" dirty="0" err="1" smtClean="0"/>
              <a:t>compare_LET_vs_RPA_sampleA.mat</a:t>
            </a:r>
            <a:r>
              <a:rPr lang="en-GB" sz="1050" dirty="0" smtClean="0"/>
              <a:t>, </a:t>
            </a:r>
            <a:r>
              <a:rPr lang="en-GB" sz="1050" dirty="0" err="1" smtClean="0"/>
              <a:t>etc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9240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99" y="1493171"/>
            <a:ext cx="5439001" cy="408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00" y="1493171"/>
            <a:ext cx="5439001" cy="408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525" y="1162646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v1 RPA simulation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915275" y="1162646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v5 RPA simulation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5934670"/>
            <a:ext cx="4962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Root cause: </a:t>
            </a:r>
            <a:r>
              <a:rPr lang="en-GB" dirty="0" err="1" smtClean="0"/>
              <a:t>chi_qw_VC</a:t>
            </a:r>
            <a:r>
              <a:rPr lang="en-GB" dirty="0" smtClean="0"/>
              <a:t> -  the way chi(</a:t>
            </a:r>
            <a:r>
              <a:rPr lang="en-GB" dirty="0" err="1" smtClean="0"/>
              <a:t>r,s</a:t>
            </a:r>
            <a:r>
              <a:rPr lang="en-GB" dirty="0" smtClean="0"/>
              <a:t>) are mixed. Setting </a:t>
            </a:r>
            <a:r>
              <a:rPr lang="en-GB" dirty="0" err="1" smtClean="0"/>
              <a:t>sample.nohyp_hyp</a:t>
            </a:r>
            <a:r>
              <a:rPr lang="en-GB" dirty="0" smtClean="0"/>
              <a:t> -&gt; makes chi0(no HF) = chi0(HF) reproduces v1 RPA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975" y="276225"/>
            <a:ext cx="872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/>
              <a:t>Why is there an upturn in excitation energy close to Hc in the v5 simulation but not in v1?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08576" y="201168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(100)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47577" y="201168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(100)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75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0" y="132026"/>
            <a:ext cx="2700000" cy="2026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8590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0" y="2290615"/>
            <a:ext cx="2700000" cy="2026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31" y="132026"/>
            <a:ext cx="2700000" cy="2026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000" y="1"/>
            <a:ext cx="2880000" cy="2161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2325"/>
            <a:ext cx="2880000" cy="2158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19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61" y="1403566"/>
            <a:ext cx="5439001" cy="408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82" y="1403566"/>
            <a:ext cx="5439001" cy="408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4978" y="548596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(0,0,H) 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543328" y="548596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(0,0,H) 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85315" y="3124200"/>
            <a:ext cx="22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Entanglement entropy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114203" y="206649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= 22 </a:t>
            </a:r>
            <a:r>
              <a:rPr lang="en-GB" dirty="0" err="1" smtClean="0"/>
              <a:t>mK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9800628" y="21663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= 0 </a:t>
            </a:r>
            <a:r>
              <a:rPr lang="en-GB" dirty="0" err="1" smtClean="0"/>
              <a:t>mK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46941" y="390525"/>
            <a:ext cx="58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Calculations of the entanglement entropy between e and n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8092" y="1844328"/>
            <a:ext cx="113685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Hyperfine </a:t>
            </a:r>
            <a:r>
              <a:rPr lang="en-GB" sz="1400" dirty="0" err="1" smtClean="0"/>
              <a:t>Er</a:t>
            </a:r>
            <a:r>
              <a:rPr lang="en-GB" sz="1400" dirty="0" smtClean="0"/>
              <a:t> </a:t>
            </a:r>
            <a:br>
              <a:rPr lang="en-GB" sz="1400" dirty="0" smtClean="0"/>
            </a:br>
            <a:r>
              <a:rPr lang="en-GB" sz="1400" dirty="0" smtClean="0"/>
              <a:t>population:</a:t>
            </a:r>
          </a:p>
          <a:p>
            <a:r>
              <a:rPr lang="en-GB" sz="1400" dirty="0" smtClean="0">
                <a:solidFill>
                  <a:schemeClr val="accent6"/>
                </a:solidFill>
              </a:rPr>
              <a:t>1%</a:t>
            </a:r>
          </a:p>
          <a:p>
            <a:r>
              <a:rPr lang="en-GB" sz="1400" dirty="0" smtClean="0">
                <a:solidFill>
                  <a:srgbClr val="7030A0"/>
                </a:solidFill>
              </a:rPr>
              <a:t>25%</a:t>
            </a:r>
          </a:p>
          <a:p>
            <a:r>
              <a:rPr lang="en-GB" sz="1400" dirty="0" smtClean="0">
                <a:solidFill>
                  <a:schemeClr val="accent4"/>
                </a:solidFill>
              </a:rPr>
              <a:t>50%</a:t>
            </a:r>
          </a:p>
          <a:p>
            <a:r>
              <a:rPr lang="en-GB" sz="1400" dirty="0" smtClean="0">
                <a:solidFill>
                  <a:srgbClr val="FF0000"/>
                </a:solidFill>
              </a:rPr>
              <a:t>75%</a:t>
            </a:r>
          </a:p>
          <a:p>
            <a:r>
              <a:rPr lang="en-GB" sz="1400" dirty="0" smtClean="0">
                <a:solidFill>
                  <a:schemeClr val="accent1"/>
                </a:solidFill>
              </a:rPr>
              <a:t>100%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4517" y="1844328"/>
            <a:ext cx="113685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Hyperfine </a:t>
            </a:r>
            <a:r>
              <a:rPr lang="en-GB" sz="1400" dirty="0" err="1" smtClean="0"/>
              <a:t>Er</a:t>
            </a:r>
            <a:r>
              <a:rPr lang="en-GB" sz="1400" dirty="0" smtClean="0"/>
              <a:t> </a:t>
            </a:r>
            <a:br>
              <a:rPr lang="en-GB" sz="1400" dirty="0" smtClean="0"/>
            </a:br>
            <a:r>
              <a:rPr lang="en-GB" sz="1400" dirty="0" smtClean="0"/>
              <a:t>population:</a:t>
            </a:r>
          </a:p>
          <a:p>
            <a:r>
              <a:rPr lang="en-GB" sz="1400" dirty="0" smtClean="0">
                <a:solidFill>
                  <a:schemeClr val="accent6"/>
                </a:solidFill>
              </a:rPr>
              <a:t>1%</a:t>
            </a:r>
          </a:p>
          <a:p>
            <a:r>
              <a:rPr lang="en-GB" sz="1400" dirty="0" smtClean="0">
                <a:solidFill>
                  <a:srgbClr val="7030A0"/>
                </a:solidFill>
              </a:rPr>
              <a:t>25%</a:t>
            </a:r>
          </a:p>
          <a:p>
            <a:r>
              <a:rPr lang="en-GB" sz="1400" dirty="0" smtClean="0">
                <a:solidFill>
                  <a:schemeClr val="accent4"/>
                </a:solidFill>
              </a:rPr>
              <a:t>50%</a:t>
            </a:r>
          </a:p>
          <a:p>
            <a:r>
              <a:rPr lang="en-GB" sz="1400" dirty="0" smtClean="0">
                <a:solidFill>
                  <a:srgbClr val="FF0000"/>
                </a:solidFill>
              </a:rPr>
              <a:t>75%</a:t>
            </a:r>
          </a:p>
          <a:p>
            <a:r>
              <a:rPr lang="en-GB" sz="1400" dirty="0" smtClean="0">
                <a:solidFill>
                  <a:schemeClr val="accent1"/>
                </a:solidFill>
              </a:rPr>
              <a:t>100%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C:\Users\babkevic\Documents\Projects\LiReF4\20170509 LiErF4 LET measurements analysis\Scripts\2017.05.31 MF-based on </a:t>
            </a:r>
            <a:r>
              <a:rPr lang="en-GB" sz="1200" dirty="0" err="1"/>
              <a:t>Bastien</a:t>
            </a:r>
            <a:r>
              <a:rPr lang="en-GB" sz="1200" dirty="0"/>
              <a:t> </a:t>
            </a:r>
            <a:r>
              <a:rPr lang="en-GB" sz="1200" dirty="0" smtClean="0"/>
              <a:t>code\</a:t>
            </a:r>
            <a:r>
              <a:rPr lang="en-GB" sz="1200" dirty="0" err="1" smtClean="0"/>
              <a:t>calc_entanglement_entropy.m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187260" y="4266692"/>
            <a:ext cx="56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QPT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457575" y="3260100"/>
            <a:ext cx="0" cy="97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35610" y="4306427"/>
            <a:ext cx="56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QPT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305925" y="3299835"/>
            <a:ext cx="0" cy="97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9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880000" cy="216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668"/>
            <a:ext cx="2880000" cy="2161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3335"/>
            <a:ext cx="2880000" cy="2161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0" y="0"/>
            <a:ext cx="2880000" cy="2161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15640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T=0, H=0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4183" y="2318069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T=0.3TN, H=0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4183" y="447973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T=0.6TN, H=0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4183" y="156402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T=0.9TN, H=0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4150" y="2023169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(0,k,-0.5)</a:t>
            </a:r>
            <a:endParaRPr lang="en-GB" sz="1200" dirty="0"/>
          </a:p>
        </p:txBody>
      </p:sp>
      <p:sp>
        <p:nvSpPr>
          <p:cNvPr id="13" name="Rectangle 12"/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C:\Users\babkevic\Documents\Projects\LiReF4\20170509 LiErF4 LET measurements analysis\Scripts\2017.05.31 MF-based on </a:t>
            </a:r>
            <a:r>
              <a:rPr lang="en-GB" sz="1200" dirty="0" err="1"/>
              <a:t>Bastien</a:t>
            </a:r>
            <a:r>
              <a:rPr lang="en-GB" sz="1200" dirty="0"/>
              <a:t> </a:t>
            </a:r>
            <a:r>
              <a:rPr lang="en-GB" sz="1200" dirty="0" smtClean="0"/>
              <a:t>code\</a:t>
            </a:r>
            <a:r>
              <a:rPr lang="en-GB" sz="1200" dirty="0" err="1" smtClean="0"/>
              <a:t>calc_FlatMode.m</a:t>
            </a:r>
            <a:endParaRPr lang="en-GB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7902"/>
            <a:ext cx="2880000" cy="2161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075" y="2161668"/>
            <a:ext cx="2880000" cy="21616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34275" y="17430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T=0, H=0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78225" y="2041070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(0,k,-0.5)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117494" y="2322272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T=0, H=0.3Hc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075" y="4323335"/>
            <a:ext cx="2880000" cy="21616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17494" y="4479737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T=0, H=0.6Hc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075" y="17901"/>
            <a:ext cx="2880000" cy="21616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904208" y="174303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T=0, H=0.9Hc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075" y="2161667"/>
            <a:ext cx="2880000" cy="21616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904208" y="231806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T=0, H=1.2Hc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14075" y="4323334"/>
            <a:ext cx="307966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 T  (K) = </a:t>
            </a:r>
            <a:r>
              <a:rPr lang="en-GB" sz="900" dirty="0" smtClean="0"/>
              <a:t>0.00</a:t>
            </a:r>
            <a:endParaRPr lang="en-GB" sz="900" dirty="0"/>
          </a:p>
          <a:p>
            <a:r>
              <a:rPr lang="en-GB" sz="900" dirty="0"/>
              <a:t> </a:t>
            </a:r>
            <a:r>
              <a:rPr lang="en-GB" sz="900" dirty="0" err="1"/>
              <a:t>Hx</a:t>
            </a:r>
            <a:r>
              <a:rPr lang="en-GB" sz="900" dirty="0"/>
              <a:t> (T) = 0.00</a:t>
            </a:r>
          </a:p>
          <a:p>
            <a:r>
              <a:rPr lang="en-GB" sz="900" dirty="0"/>
              <a:t> </a:t>
            </a:r>
            <a:r>
              <a:rPr lang="en-GB" sz="900" dirty="0" err="1"/>
              <a:t>Hy</a:t>
            </a:r>
            <a:r>
              <a:rPr lang="en-GB" sz="900" dirty="0"/>
              <a:t> (T) = 0.00</a:t>
            </a:r>
          </a:p>
          <a:p>
            <a:r>
              <a:rPr lang="en-GB" sz="900" dirty="0"/>
              <a:t> Hz (T) = 0.00</a:t>
            </a:r>
          </a:p>
          <a:p>
            <a:r>
              <a:rPr lang="en-GB" sz="900" dirty="0"/>
              <a:t>J = 7.50</a:t>
            </a:r>
          </a:p>
          <a:p>
            <a:r>
              <a:rPr lang="en-GB" sz="900" dirty="0"/>
              <a:t>f = 0.23, I = 3.500, A (</a:t>
            </a:r>
            <a:r>
              <a:rPr lang="en-GB" sz="900" dirty="0" err="1"/>
              <a:t>ueV</a:t>
            </a:r>
            <a:r>
              <a:rPr lang="en-GB" sz="900" dirty="0"/>
              <a:t>) = 0.434, </a:t>
            </a:r>
            <a:r>
              <a:rPr lang="en-GB" sz="900" dirty="0" err="1"/>
              <a:t>J_ex</a:t>
            </a:r>
            <a:r>
              <a:rPr lang="en-GB" sz="900" dirty="0"/>
              <a:t> (</a:t>
            </a:r>
            <a:r>
              <a:rPr lang="en-GB" sz="900" dirty="0" err="1"/>
              <a:t>ueV</a:t>
            </a:r>
            <a:r>
              <a:rPr lang="en-GB" sz="900" dirty="0"/>
              <a:t>) = 0.000</a:t>
            </a:r>
          </a:p>
          <a:p>
            <a:r>
              <a:rPr lang="en-GB" sz="900" dirty="0"/>
              <a:t>Demagnetisation included: 1, Sample shape: 1</a:t>
            </a:r>
          </a:p>
          <a:p>
            <a:r>
              <a:rPr lang="en-GB" sz="900" dirty="0"/>
              <a:t>Renormalisation factor: 1.00, 1.00, 1.00</a:t>
            </a:r>
          </a:p>
          <a:p>
            <a:r>
              <a:rPr lang="en-GB" sz="900" dirty="0"/>
              <a:t>--------------------------------------------------------------</a:t>
            </a:r>
          </a:p>
          <a:p>
            <a:r>
              <a:rPr lang="en-GB" sz="900" dirty="0"/>
              <a:t> h = 0.00</a:t>
            </a:r>
          </a:p>
          <a:p>
            <a:r>
              <a:rPr lang="en-GB" sz="900" dirty="0"/>
              <a:t> k = -0.50-&gt;0.50, </a:t>
            </a:r>
            <a:r>
              <a:rPr lang="en-GB" sz="900" dirty="0" err="1"/>
              <a:t>dk</a:t>
            </a:r>
            <a:r>
              <a:rPr lang="en-GB" sz="900" dirty="0"/>
              <a:t> = 0.05</a:t>
            </a:r>
          </a:p>
          <a:p>
            <a:r>
              <a:rPr lang="en-GB" sz="900" dirty="0"/>
              <a:t> l = -0.50</a:t>
            </a:r>
          </a:p>
          <a:p>
            <a:r>
              <a:rPr lang="en-GB" sz="900" dirty="0"/>
              <a:t> w = 0.04-&gt;0.07, </a:t>
            </a:r>
            <a:r>
              <a:rPr lang="en-GB" sz="900" dirty="0" err="1"/>
              <a:t>dw</a:t>
            </a:r>
            <a:r>
              <a:rPr lang="en-GB" sz="900" dirty="0"/>
              <a:t> = 0.000175 </a:t>
            </a:r>
            <a:r>
              <a:rPr lang="en-GB" sz="900" dirty="0" err="1"/>
              <a:t>meV</a:t>
            </a:r>
            <a:endParaRPr lang="en-GB" sz="900" dirty="0"/>
          </a:p>
          <a:p>
            <a:r>
              <a:rPr lang="en-GB" sz="900" dirty="0"/>
              <a:t>Damping = 0.0020000 </a:t>
            </a:r>
            <a:r>
              <a:rPr lang="en-GB" sz="900" dirty="0" err="1"/>
              <a:t>meV</a:t>
            </a:r>
            <a:endParaRPr lang="en-GB" sz="900" dirty="0"/>
          </a:p>
          <a:p>
            <a:r>
              <a:rPr lang="en-GB" sz="900" dirty="0"/>
              <a:t>Domain population = 0.00-100.00</a:t>
            </a:r>
          </a:p>
          <a:p>
            <a:r>
              <a:rPr lang="en-GB" sz="900" dirty="0"/>
              <a:t>N(temp) = 1, N(field) = 1, N(Q) = 21, N(E) = 201</a:t>
            </a:r>
          </a:p>
        </p:txBody>
      </p:sp>
    </p:spTree>
    <p:extLst>
      <p:ext uri="{BB962C8B-B14F-4D97-AF65-F5344CB8AC3E}">
        <p14:creationId xmlns:p14="http://schemas.microsoft.com/office/powerpoint/2010/main" val="181662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880000" cy="21616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17338" y="147840"/>
            <a:ext cx="3133344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/>
              <a:t>Simulation parameters for </a:t>
            </a:r>
            <a:r>
              <a:rPr lang="en-GB" sz="1000" dirty="0" err="1"/>
              <a:t>LiEr</a:t>
            </a:r>
            <a:r>
              <a:rPr lang="en-GB" sz="1000" dirty="0"/>
              <a:t>(1)</a:t>
            </a:r>
            <a:r>
              <a:rPr lang="en-GB" sz="1000" dirty="0" err="1"/>
              <a:t>Ho</a:t>
            </a:r>
            <a:r>
              <a:rPr lang="en-GB" sz="1000" dirty="0"/>
              <a:t>(0)F4</a:t>
            </a:r>
          </a:p>
          <a:p>
            <a:r>
              <a:rPr lang="en-GB" sz="1000" dirty="0"/>
              <a:t> T  (K) = 0.00</a:t>
            </a:r>
          </a:p>
          <a:p>
            <a:r>
              <a:rPr lang="en-GB" sz="1000" dirty="0"/>
              <a:t> </a:t>
            </a:r>
            <a:r>
              <a:rPr lang="en-GB" sz="1000" dirty="0" err="1"/>
              <a:t>Hx</a:t>
            </a:r>
            <a:r>
              <a:rPr lang="en-GB" sz="1000" dirty="0"/>
              <a:t> (T) = 0.00</a:t>
            </a:r>
          </a:p>
          <a:p>
            <a:r>
              <a:rPr lang="en-GB" sz="1000" dirty="0"/>
              <a:t> </a:t>
            </a:r>
            <a:r>
              <a:rPr lang="en-GB" sz="1000" dirty="0" err="1"/>
              <a:t>Hy</a:t>
            </a:r>
            <a:r>
              <a:rPr lang="en-GB" sz="1000" dirty="0"/>
              <a:t> (T) = 0.00</a:t>
            </a:r>
          </a:p>
          <a:p>
            <a:r>
              <a:rPr lang="en-GB" sz="1000" dirty="0"/>
              <a:t> Hz (T) = 0.00</a:t>
            </a:r>
          </a:p>
          <a:p>
            <a:r>
              <a:rPr lang="en-GB" sz="1000" dirty="0"/>
              <a:t>J = 7.50</a:t>
            </a:r>
          </a:p>
          <a:p>
            <a:r>
              <a:rPr lang="en-GB" sz="1000" dirty="0"/>
              <a:t>f = 0.23, I = 3.500, A (</a:t>
            </a:r>
            <a:r>
              <a:rPr lang="en-GB" sz="1000" dirty="0" err="1"/>
              <a:t>ueV</a:t>
            </a:r>
            <a:r>
              <a:rPr lang="en-GB" sz="1000" dirty="0"/>
              <a:t>) = 0.434, </a:t>
            </a:r>
            <a:r>
              <a:rPr lang="en-GB" sz="1000" dirty="0" err="1"/>
              <a:t>J_ex</a:t>
            </a:r>
            <a:r>
              <a:rPr lang="en-GB" sz="1000" dirty="0"/>
              <a:t> (</a:t>
            </a:r>
            <a:r>
              <a:rPr lang="en-GB" sz="1000" dirty="0" err="1"/>
              <a:t>ueV</a:t>
            </a:r>
            <a:r>
              <a:rPr lang="en-GB" sz="1000" dirty="0"/>
              <a:t>) = 0.000</a:t>
            </a:r>
          </a:p>
          <a:p>
            <a:r>
              <a:rPr lang="en-GB" sz="1000" dirty="0"/>
              <a:t>Demagnetisation included: 1, Sample shape: 1</a:t>
            </a:r>
          </a:p>
          <a:p>
            <a:r>
              <a:rPr lang="en-GB" sz="1000" dirty="0"/>
              <a:t>Renormalisation factor: 1.00, 1.00, 1.00</a:t>
            </a:r>
          </a:p>
          <a:p>
            <a:r>
              <a:rPr lang="en-GB" sz="1000" dirty="0"/>
              <a:t>--------------------------------------------------------------</a:t>
            </a:r>
          </a:p>
          <a:p>
            <a:r>
              <a:rPr lang="en-GB" sz="1000" dirty="0"/>
              <a:t> h = 0.00</a:t>
            </a:r>
          </a:p>
          <a:p>
            <a:r>
              <a:rPr lang="en-GB" sz="1000" dirty="0"/>
              <a:t> k = -0.50-&gt;0.50, </a:t>
            </a:r>
            <a:r>
              <a:rPr lang="en-GB" sz="1000" dirty="0" err="1"/>
              <a:t>dk</a:t>
            </a:r>
            <a:r>
              <a:rPr lang="en-GB" sz="1000" dirty="0"/>
              <a:t> = 0.05</a:t>
            </a:r>
          </a:p>
          <a:p>
            <a:r>
              <a:rPr lang="en-GB" sz="1000" dirty="0"/>
              <a:t> l = -0.50</a:t>
            </a:r>
          </a:p>
          <a:p>
            <a:r>
              <a:rPr lang="en-GB" sz="1000" dirty="0"/>
              <a:t> w = -0.05-&gt;0.25, </a:t>
            </a:r>
            <a:r>
              <a:rPr lang="en-GB" sz="1000" dirty="0" err="1"/>
              <a:t>dw</a:t>
            </a:r>
            <a:r>
              <a:rPr lang="en-GB" sz="1000" dirty="0"/>
              <a:t> = 0.001500 </a:t>
            </a:r>
            <a:r>
              <a:rPr lang="en-GB" sz="1000" dirty="0" err="1"/>
              <a:t>meV</a:t>
            </a:r>
            <a:endParaRPr lang="en-GB" sz="1000" dirty="0"/>
          </a:p>
          <a:p>
            <a:r>
              <a:rPr lang="en-GB" sz="1000" dirty="0"/>
              <a:t>Damping = 0.0020000 </a:t>
            </a:r>
            <a:r>
              <a:rPr lang="en-GB" sz="1000" dirty="0" err="1"/>
              <a:t>meV</a:t>
            </a:r>
            <a:endParaRPr lang="en-GB" sz="1000" dirty="0"/>
          </a:p>
          <a:p>
            <a:r>
              <a:rPr lang="en-GB" sz="1000" dirty="0"/>
              <a:t>Domain population = 0.00-100.00</a:t>
            </a:r>
          </a:p>
          <a:p>
            <a:r>
              <a:rPr lang="en-GB" sz="1000" dirty="0"/>
              <a:t>N(temp) = 1, N(field) = 1, N(Q) = 21, N(E) = 201</a:t>
            </a:r>
          </a:p>
          <a:p>
            <a:r>
              <a:rPr lang="en-GB" sz="1000" dirty="0"/>
              <a:t>=</a:t>
            </a:r>
            <a:r>
              <a:rPr lang="en-GB" sz="1000" dirty="0" err="1"/>
              <a:t>ver</a:t>
            </a:r>
            <a:r>
              <a:rPr lang="en-GB" sz="1000" dirty="0"/>
              <a:t>=29.10.2018</a:t>
            </a:r>
            <a:r>
              <a:rPr lang="en-GB" sz="1000" dirty="0" smtClean="0"/>
              <a:t>================================</a:t>
            </a:r>
            <a:endParaRPr lang="en-GB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1118394" y="203521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(0,k,0.5)</a:t>
            </a:r>
            <a:endParaRPr lang="en-GB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0" y="0"/>
            <a:ext cx="2880000" cy="2161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8394" y="2035210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(h,0,0.5)</a:t>
            </a:r>
            <a:endParaRPr lang="en-GB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0"/>
            <a:ext cx="2880000" cy="2161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65446" y="2035210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(h,0.5,0.5)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60023" y="4504655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(0,0.5,l)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1293" y="450465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(0,0,l)</a:t>
            </a:r>
            <a:endParaRPr lang="en-GB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0" y="2342987"/>
            <a:ext cx="2880000" cy="2161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406" y="2342986"/>
            <a:ext cx="2880000" cy="21616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9889" y="3307500"/>
            <a:ext cx="1800000" cy="13510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9889" y="4696333"/>
            <a:ext cx="1800000" cy="1351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904" y="4812431"/>
            <a:ext cx="2615904" cy="19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1"/>
            <a:ext cx="2880000" cy="2161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80000" cy="2161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456" y="1216152"/>
            <a:ext cx="2459736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1"/>
            <a:ext cx="2880000" cy="216166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7068312" y="1145003"/>
            <a:ext cx="4846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68312" y="115414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0.55 </a:t>
            </a:r>
            <a:r>
              <a:rPr lang="en-GB" dirty="0" err="1" smtClean="0"/>
              <a:t>ueV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261479" y="1529051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 the order of A?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7224435" y="1431146"/>
            <a:ext cx="200493" cy="9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38976" y="209219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 (</a:t>
            </a:r>
            <a:r>
              <a:rPr lang="en-GB" dirty="0" err="1" smtClean="0"/>
              <a:t>meV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8889363" y="153200"/>
            <a:ext cx="307966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 T  (K) = </a:t>
            </a:r>
            <a:r>
              <a:rPr lang="en-GB" sz="900" dirty="0" smtClean="0"/>
              <a:t>0.00</a:t>
            </a:r>
            <a:endParaRPr lang="en-GB" sz="900" dirty="0"/>
          </a:p>
          <a:p>
            <a:r>
              <a:rPr lang="en-GB" sz="900" dirty="0"/>
              <a:t> </a:t>
            </a:r>
            <a:r>
              <a:rPr lang="en-GB" sz="900" dirty="0" err="1"/>
              <a:t>Hx</a:t>
            </a:r>
            <a:r>
              <a:rPr lang="en-GB" sz="900" dirty="0"/>
              <a:t> (T) = 0.00</a:t>
            </a:r>
          </a:p>
          <a:p>
            <a:r>
              <a:rPr lang="en-GB" sz="900" dirty="0"/>
              <a:t> </a:t>
            </a:r>
            <a:r>
              <a:rPr lang="en-GB" sz="900" dirty="0" err="1"/>
              <a:t>Hy</a:t>
            </a:r>
            <a:r>
              <a:rPr lang="en-GB" sz="900" dirty="0"/>
              <a:t> (T) = 0.00</a:t>
            </a:r>
          </a:p>
          <a:p>
            <a:r>
              <a:rPr lang="en-GB" sz="900" dirty="0"/>
              <a:t> Hz (T) = 0.00</a:t>
            </a:r>
          </a:p>
          <a:p>
            <a:r>
              <a:rPr lang="en-GB" sz="900" dirty="0"/>
              <a:t>J = 7.50</a:t>
            </a:r>
          </a:p>
          <a:p>
            <a:r>
              <a:rPr lang="en-GB" sz="900" dirty="0"/>
              <a:t>f = 0.23, I = 3.500, A (</a:t>
            </a:r>
            <a:r>
              <a:rPr lang="en-GB" sz="900" dirty="0" err="1"/>
              <a:t>ueV</a:t>
            </a:r>
            <a:r>
              <a:rPr lang="en-GB" sz="900" dirty="0"/>
              <a:t>) = 0.434, </a:t>
            </a:r>
            <a:r>
              <a:rPr lang="en-GB" sz="900" dirty="0" err="1"/>
              <a:t>J_ex</a:t>
            </a:r>
            <a:r>
              <a:rPr lang="en-GB" sz="900" dirty="0"/>
              <a:t> (</a:t>
            </a:r>
            <a:r>
              <a:rPr lang="en-GB" sz="900" dirty="0" err="1"/>
              <a:t>ueV</a:t>
            </a:r>
            <a:r>
              <a:rPr lang="en-GB" sz="900" dirty="0"/>
              <a:t>) = 0.000</a:t>
            </a:r>
          </a:p>
          <a:p>
            <a:r>
              <a:rPr lang="en-GB" sz="900" dirty="0"/>
              <a:t>Demagnetisation included: 1, Sample shape: 1</a:t>
            </a:r>
          </a:p>
          <a:p>
            <a:r>
              <a:rPr lang="en-GB" sz="900" dirty="0"/>
              <a:t>Renormalisation factor: 1.00, 1.00, 1.00</a:t>
            </a:r>
          </a:p>
          <a:p>
            <a:r>
              <a:rPr lang="en-GB" sz="900" dirty="0"/>
              <a:t>--------------------------------------------------------------</a:t>
            </a:r>
          </a:p>
          <a:p>
            <a:r>
              <a:rPr lang="en-GB" sz="900" dirty="0"/>
              <a:t> h = 0.00</a:t>
            </a:r>
          </a:p>
          <a:p>
            <a:r>
              <a:rPr lang="en-GB" sz="900" dirty="0"/>
              <a:t> k = -0.50-&gt;0.50, </a:t>
            </a:r>
            <a:r>
              <a:rPr lang="en-GB" sz="900" dirty="0" err="1"/>
              <a:t>dk</a:t>
            </a:r>
            <a:r>
              <a:rPr lang="en-GB" sz="900" dirty="0"/>
              <a:t> = 0.05</a:t>
            </a:r>
          </a:p>
          <a:p>
            <a:r>
              <a:rPr lang="en-GB" sz="900" dirty="0"/>
              <a:t> l = -0.50</a:t>
            </a:r>
          </a:p>
          <a:p>
            <a:r>
              <a:rPr lang="en-GB" sz="900" dirty="0"/>
              <a:t> w = 0.04-&gt;0.07, </a:t>
            </a:r>
            <a:r>
              <a:rPr lang="en-GB" sz="900" dirty="0" err="1"/>
              <a:t>dw</a:t>
            </a:r>
            <a:r>
              <a:rPr lang="en-GB" sz="900" dirty="0"/>
              <a:t> = 0.000175 </a:t>
            </a:r>
            <a:r>
              <a:rPr lang="en-GB" sz="900" dirty="0" err="1"/>
              <a:t>meV</a:t>
            </a:r>
            <a:endParaRPr lang="en-GB" sz="900" dirty="0"/>
          </a:p>
          <a:p>
            <a:r>
              <a:rPr lang="en-GB" sz="900" dirty="0"/>
              <a:t>Damping = 0.0020000 </a:t>
            </a:r>
            <a:r>
              <a:rPr lang="en-GB" sz="900" dirty="0" err="1"/>
              <a:t>meV</a:t>
            </a:r>
            <a:endParaRPr lang="en-GB" sz="900" dirty="0"/>
          </a:p>
          <a:p>
            <a:r>
              <a:rPr lang="en-GB" sz="900" dirty="0"/>
              <a:t>Domain population = 0.00-100.00</a:t>
            </a:r>
          </a:p>
          <a:p>
            <a:r>
              <a:rPr lang="en-GB" sz="900" dirty="0"/>
              <a:t>N(temp) = 1, N(field) = 1, N(Q) = 21, N(E) = 201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0" y="3134304"/>
            <a:ext cx="2880000" cy="216166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804" y="3134304"/>
            <a:ext cx="2880000" cy="21616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35780" y="529597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 (</a:t>
            </a:r>
            <a:r>
              <a:rPr lang="en-GB" dirty="0" err="1" smtClean="0"/>
              <a:t>meV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8889362" y="3134304"/>
            <a:ext cx="3079667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dirty="0"/>
              <a:t>Simulation parameters for </a:t>
            </a:r>
            <a:r>
              <a:rPr lang="en-GB" sz="900" dirty="0" err="1"/>
              <a:t>LiEr</a:t>
            </a:r>
            <a:r>
              <a:rPr lang="en-GB" sz="900" dirty="0"/>
              <a:t>(1)</a:t>
            </a:r>
            <a:r>
              <a:rPr lang="en-GB" sz="900" dirty="0" err="1"/>
              <a:t>Ho</a:t>
            </a:r>
            <a:r>
              <a:rPr lang="en-GB" sz="900" dirty="0"/>
              <a:t>(0)F4</a:t>
            </a:r>
          </a:p>
          <a:p>
            <a:r>
              <a:rPr lang="en-GB" sz="900" dirty="0"/>
              <a:t> T  (K) = 0.00</a:t>
            </a:r>
          </a:p>
          <a:p>
            <a:r>
              <a:rPr lang="en-GB" sz="900" dirty="0"/>
              <a:t> </a:t>
            </a:r>
            <a:r>
              <a:rPr lang="en-GB" sz="900" dirty="0" err="1"/>
              <a:t>Hx</a:t>
            </a:r>
            <a:r>
              <a:rPr lang="en-GB" sz="900" dirty="0"/>
              <a:t> (T) = 0.00</a:t>
            </a:r>
          </a:p>
          <a:p>
            <a:r>
              <a:rPr lang="en-GB" sz="900" dirty="0"/>
              <a:t> </a:t>
            </a:r>
            <a:r>
              <a:rPr lang="en-GB" sz="900" dirty="0" err="1"/>
              <a:t>Hy</a:t>
            </a:r>
            <a:r>
              <a:rPr lang="en-GB" sz="900" dirty="0"/>
              <a:t> (T) = 0.00</a:t>
            </a:r>
          </a:p>
          <a:p>
            <a:r>
              <a:rPr lang="en-GB" sz="900" dirty="0"/>
              <a:t> Hz (T) = 0.00</a:t>
            </a:r>
          </a:p>
          <a:p>
            <a:r>
              <a:rPr lang="en-GB" sz="900" dirty="0"/>
              <a:t>J = 7.50</a:t>
            </a:r>
          </a:p>
          <a:p>
            <a:r>
              <a:rPr lang="en-GB" sz="900" dirty="0"/>
              <a:t>f = 0.23, I = 3.500</a:t>
            </a:r>
            <a:r>
              <a:rPr lang="en-GB" sz="900" b="1" dirty="0"/>
              <a:t>, A (</a:t>
            </a:r>
            <a:r>
              <a:rPr lang="en-GB" sz="900" b="1" dirty="0" err="1"/>
              <a:t>ueV</a:t>
            </a:r>
            <a:r>
              <a:rPr lang="en-GB" sz="900" b="1" dirty="0"/>
              <a:t>) = 0.000</a:t>
            </a:r>
            <a:r>
              <a:rPr lang="en-GB" sz="900" dirty="0"/>
              <a:t>, </a:t>
            </a:r>
            <a:r>
              <a:rPr lang="en-GB" sz="900" dirty="0" err="1"/>
              <a:t>J_ex</a:t>
            </a:r>
            <a:r>
              <a:rPr lang="en-GB" sz="900" dirty="0"/>
              <a:t> (</a:t>
            </a:r>
            <a:r>
              <a:rPr lang="en-GB" sz="900" dirty="0" err="1"/>
              <a:t>ueV</a:t>
            </a:r>
            <a:r>
              <a:rPr lang="en-GB" sz="900" dirty="0"/>
              <a:t>) = 0.000</a:t>
            </a:r>
          </a:p>
          <a:p>
            <a:r>
              <a:rPr lang="en-GB" sz="900" dirty="0"/>
              <a:t>Demagnetisation included: 1, Sample shape: 1</a:t>
            </a:r>
          </a:p>
          <a:p>
            <a:r>
              <a:rPr lang="en-GB" sz="900" dirty="0"/>
              <a:t>Renormalisation factor: 1.00, 1.00, 1.00</a:t>
            </a:r>
          </a:p>
          <a:p>
            <a:r>
              <a:rPr lang="en-GB" sz="900" dirty="0"/>
              <a:t>--------------------------------------------------------------</a:t>
            </a:r>
          </a:p>
          <a:p>
            <a:r>
              <a:rPr lang="en-GB" sz="900" dirty="0"/>
              <a:t> h = 0.00</a:t>
            </a:r>
          </a:p>
          <a:p>
            <a:r>
              <a:rPr lang="en-GB" sz="900" dirty="0"/>
              <a:t> k = -0.50-&gt;0.50, </a:t>
            </a:r>
            <a:r>
              <a:rPr lang="en-GB" sz="900" dirty="0" err="1"/>
              <a:t>dk</a:t>
            </a:r>
            <a:r>
              <a:rPr lang="en-GB" sz="900" dirty="0"/>
              <a:t> = 0.05</a:t>
            </a:r>
          </a:p>
          <a:p>
            <a:r>
              <a:rPr lang="en-GB" sz="900" dirty="0"/>
              <a:t> l = -0.50</a:t>
            </a:r>
          </a:p>
          <a:p>
            <a:r>
              <a:rPr lang="en-GB" sz="900" dirty="0"/>
              <a:t> w = 0.04-&gt;0.07, </a:t>
            </a:r>
            <a:r>
              <a:rPr lang="en-GB" sz="900" dirty="0" err="1"/>
              <a:t>dw</a:t>
            </a:r>
            <a:r>
              <a:rPr lang="en-GB" sz="900" dirty="0"/>
              <a:t> = 0.000175 </a:t>
            </a:r>
            <a:r>
              <a:rPr lang="en-GB" sz="900" dirty="0" err="1"/>
              <a:t>meV</a:t>
            </a:r>
            <a:endParaRPr lang="en-GB" sz="900" dirty="0"/>
          </a:p>
          <a:p>
            <a:r>
              <a:rPr lang="en-GB" sz="900" dirty="0"/>
              <a:t>Damping = 0.0020000 </a:t>
            </a:r>
            <a:r>
              <a:rPr lang="en-GB" sz="900" dirty="0" err="1"/>
              <a:t>meV</a:t>
            </a:r>
            <a:endParaRPr lang="en-GB" sz="900" dirty="0"/>
          </a:p>
          <a:p>
            <a:r>
              <a:rPr lang="en-GB" sz="900" dirty="0"/>
              <a:t>Domain population = 0.00-100.00</a:t>
            </a:r>
          </a:p>
          <a:p>
            <a:r>
              <a:rPr lang="en-GB" sz="900" dirty="0"/>
              <a:t>N(temp) = 1, N(field) = 1, N(Q) = 21, N(E) = 201</a:t>
            </a:r>
          </a:p>
          <a:p>
            <a:r>
              <a:rPr lang="en-GB" sz="900" dirty="0"/>
              <a:t>=</a:t>
            </a:r>
            <a:r>
              <a:rPr lang="en-GB" sz="900" dirty="0" err="1"/>
              <a:t>ver</a:t>
            </a:r>
            <a:r>
              <a:rPr lang="en-GB" sz="900" dirty="0"/>
              <a:t>=29.10.2018====================================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21114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49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Addition of a h4 anisotropy to account for order by disorder effect</a:t>
            </a:r>
            <a:endParaRPr lang="en-GB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56628"/>
            <a:ext cx="3595151" cy="2698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8664"/>
            <a:ext cx="3645377" cy="27361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152" y="956627"/>
            <a:ext cx="3595150" cy="26984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820" y="956626"/>
            <a:ext cx="3595152" cy="2698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377" y="3801376"/>
            <a:ext cx="3548503" cy="26634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9820" y="3766362"/>
            <a:ext cx="3595152" cy="26984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93977" y="124715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(0,0,0.85)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2093977" y="404217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(0.97,0,0)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5031089" y="73560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4</a:t>
            </a:r>
            <a:r>
              <a:rPr lang="en-GB" dirty="0" smtClean="0"/>
              <a:t> = 0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8478445" y="7356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4</a:t>
            </a:r>
            <a:r>
              <a:rPr lang="en-GB" dirty="0" smtClean="0"/>
              <a:t> = -3.5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90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0" y="-5145"/>
            <a:ext cx="2880000" cy="215858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/home/awu49520/LET_LiErF4/MF-RPA_v6/compare_LET_vs_RPA_v2.m</a:t>
            </a:r>
          </a:p>
          <a:p>
            <a:r>
              <a:rPr lang="en-GB" sz="1050" dirty="0" smtClean="0"/>
              <a:t>Saved files: </a:t>
            </a:r>
            <a:r>
              <a:rPr lang="en-GB" sz="1050" dirty="0" err="1" smtClean="0"/>
              <a:t>compare_LET_vs_RPA_sampleA.mat</a:t>
            </a:r>
            <a:r>
              <a:rPr lang="en-GB" sz="1050" dirty="0" smtClean="0"/>
              <a:t>, </a:t>
            </a:r>
            <a:r>
              <a:rPr lang="en-GB" sz="1050" dirty="0" err="1" smtClean="0"/>
              <a:t>etc</a:t>
            </a:r>
            <a:endParaRPr lang="en-GB" sz="10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61163"/>
            <a:ext cx="2880000" cy="2161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11527"/>
            <a:ext cx="2880000" cy="21616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0000" y="2163736"/>
            <a:ext cx="2880000" cy="21616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0000" y="4306381"/>
            <a:ext cx="2880000" cy="21616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0000" y="2143933"/>
            <a:ext cx="2880000" cy="21616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0000" y="4305750"/>
            <a:ext cx="2880000" cy="21616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0000" y="2155511"/>
            <a:ext cx="2880000" cy="21616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0000" y="4319246"/>
            <a:ext cx="2880000" cy="21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80000" cy="2161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4618"/>
            <a:ext cx="2880000" cy="21585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/home/awu49520/LET_LiErF4/MF-RPA_v6/compare_LET_vs_RPA_v2.m</a:t>
            </a:r>
          </a:p>
          <a:p>
            <a:r>
              <a:rPr lang="en-GB" sz="1050" dirty="0" smtClean="0"/>
              <a:t>Saved files: </a:t>
            </a:r>
            <a:r>
              <a:rPr lang="en-GB" sz="1050" dirty="0" err="1" smtClean="0"/>
              <a:t>compare_LET_vs_RPA_sampleA.mat</a:t>
            </a:r>
            <a:r>
              <a:rPr lang="en-GB" sz="1050" dirty="0" smtClean="0"/>
              <a:t>, </a:t>
            </a:r>
            <a:r>
              <a:rPr lang="en-GB" sz="1050" dirty="0" err="1" smtClean="0"/>
              <a:t>etc</a:t>
            </a:r>
            <a:endParaRPr lang="en-GB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0" y="2161668"/>
            <a:ext cx="2880000" cy="2161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0" y="4323336"/>
            <a:ext cx="2880000" cy="2161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66286"/>
            <a:ext cx="2880000" cy="21616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31033"/>
            <a:ext cx="2880000" cy="21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81001"/>
            <a:ext cx="118515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Simulation: C</a:t>
            </a:r>
            <a:r>
              <a:rPr lang="en-GB" sz="1200" dirty="0"/>
              <a:t>:\Users\babkevic\Documents\Projects\LiReF4\20170509 LiErF4 LET measurements analysis\Scripts\2017.05.31 MF-based on </a:t>
            </a:r>
            <a:r>
              <a:rPr lang="en-GB" sz="1200" dirty="0" err="1"/>
              <a:t>Bastien</a:t>
            </a:r>
            <a:r>
              <a:rPr lang="en-GB" sz="1200" dirty="0"/>
              <a:t> </a:t>
            </a:r>
            <a:r>
              <a:rPr lang="en-GB" sz="1200" dirty="0" smtClean="0"/>
              <a:t>code\</a:t>
            </a:r>
            <a:r>
              <a:rPr lang="en-GB" sz="1200" dirty="0" err="1" smtClean="0"/>
              <a:t>lattice_distort.m</a:t>
            </a:r>
            <a:endParaRPr lang="en-GB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0000" cy="2702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0"/>
            <a:ext cx="3600000" cy="2702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0"/>
            <a:ext cx="3600000" cy="27020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03917" y="3596514"/>
            <a:ext cx="2090057" cy="20900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844297" y="4498366"/>
            <a:ext cx="719240" cy="35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>
            <a:off x="5889325" y="4498366"/>
            <a:ext cx="719240" cy="35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6934354" y="4498366"/>
            <a:ext cx="719240" cy="35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 rot="10800000">
            <a:off x="4844297" y="5508441"/>
            <a:ext cx="719240" cy="35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 rot="10800000">
            <a:off x="5889325" y="5508441"/>
            <a:ext cx="719240" cy="35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 rot="10800000">
            <a:off x="6934354" y="5508441"/>
            <a:ext cx="719240" cy="35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 rot="10800000">
            <a:off x="4844296" y="3416675"/>
            <a:ext cx="719240" cy="35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 rot="10800000">
            <a:off x="5889324" y="3416675"/>
            <a:ext cx="719240" cy="35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 rot="10800000">
            <a:off x="6934353" y="3416675"/>
            <a:ext cx="719240" cy="35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889324" y="4498366"/>
            <a:ext cx="719240" cy="35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848614" y="4516628"/>
            <a:ext cx="714921" cy="33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844296" y="5503624"/>
            <a:ext cx="685408" cy="35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925787" y="5499310"/>
            <a:ext cx="682777" cy="362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11842" y="2916558"/>
            <a:ext cx="311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th</a:t>
            </a:r>
            <a:r>
              <a:rPr lang="en-GB" dirty="0" smtClean="0"/>
              <a:t>: rotation of every other spin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45901" y="4299805"/>
            <a:ext cx="3105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Calculate the classical energy sum of the spin configuration and how it is affected by lattice distortion, rotation of every other spin and with an applied transverse field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4780979" y="581252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= 0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6008749" y="581252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3/4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6008748" y="373093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3/4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18255" y="47893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/4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7039736" y="48007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1/4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5958807" y="481002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1/2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89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" y="2156017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2325"/>
            <a:ext cx="2880000" cy="215858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C:\Users\babkevic\Documents\Projects\LiReF4\20170509 LiErF4 LET measurements analysis\Scripts\2017.05.31 MF-based on </a:t>
            </a:r>
            <a:r>
              <a:rPr lang="en-GB" sz="1050" dirty="0" err="1" smtClean="0"/>
              <a:t>Bastien</a:t>
            </a:r>
            <a:r>
              <a:rPr lang="en-GB" sz="1050" dirty="0" smtClean="0"/>
              <a:t> code\run_sim_RPA_4D_v4.m</a:t>
            </a:r>
          </a:p>
          <a:p>
            <a:r>
              <a:rPr lang="en-GB" sz="1050" dirty="0" smtClean="0"/>
              <a:t>Saved files: -</a:t>
            </a:r>
            <a:endParaRPr lang="en-GB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0" y="125594"/>
            <a:ext cx="2700000" cy="2026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000" y="132027"/>
            <a:ext cx="2700000" cy="20265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000" y="125594"/>
            <a:ext cx="2700000" cy="20265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0000" y="4462070"/>
            <a:ext cx="2700000" cy="20265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2536" y="4468502"/>
            <a:ext cx="2700000" cy="20265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2536" y="4449205"/>
            <a:ext cx="2700000" cy="2026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5032" y="-5263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Dom: 1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385032" y="-5263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Dom: 2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994648" y="-52639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Dom: 1+2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9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4" y="411057"/>
            <a:ext cx="6287072" cy="6291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28" y="411057"/>
            <a:ext cx="6287072" cy="62919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1275" y="3627929"/>
            <a:ext cx="317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Including resolution broadening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6119" y="113399"/>
            <a:ext cx="182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No h4 anisotropy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14813" y="362792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H = </a:t>
            </a:r>
            <a:r>
              <a:rPr lang="en-GB" b="1" dirty="0" err="1" smtClean="0">
                <a:solidFill>
                  <a:schemeClr val="bg1"/>
                </a:solidFill>
              </a:rPr>
              <a:t>Hc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928" y="411057"/>
            <a:ext cx="6287072" cy="6287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4" y="413484"/>
            <a:ext cx="6287072" cy="62870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6119" y="113399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Inc</a:t>
            </a:r>
            <a:r>
              <a:rPr lang="en-GB" b="1" dirty="0" smtClean="0"/>
              <a:t> h4 anisotropy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14813" y="362792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H = </a:t>
            </a:r>
            <a:r>
              <a:rPr lang="en-GB" b="1" dirty="0" err="1" smtClean="0">
                <a:solidFill>
                  <a:schemeClr val="bg1"/>
                </a:solidFill>
              </a:rPr>
              <a:t>Hc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1275" y="3627929"/>
            <a:ext cx="317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Including resolution broadening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10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4"/>
            <a:ext cx="6147837" cy="5533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6"/>
          <a:stretch/>
        </p:blipFill>
        <p:spPr>
          <a:xfrm>
            <a:off x="5829300" y="989043"/>
            <a:ext cx="3089535" cy="55330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4801" y="619711"/>
            <a:ext cx="179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h4 anisotropy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316576" y="619711"/>
            <a:ext cx="179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h4 anisotropy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9087574" y="619711"/>
            <a:ext cx="18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Inc</a:t>
            </a:r>
            <a:r>
              <a:rPr lang="en-GB" dirty="0" smtClean="0"/>
              <a:t> h4 anisotropy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1"/>
          <a:stretch/>
        </p:blipFill>
        <p:spPr>
          <a:xfrm>
            <a:off x="8639174" y="989042"/>
            <a:ext cx="3059081" cy="55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09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5" y="219075"/>
            <a:ext cx="1990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Green: extracted line from simulations with h4=0</a:t>
            </a:r>
          </a:p>
          <a:p>
            <a:endParaRPr lang="en-GB" dirty="0"/>
          </a:p>
          <a:p>
            <a:r>
              <a:rPr lang="en-GB" dirty="0" smtClean="0"/>
              <a:t>Magenta: h4 included in the calculations</a:t>
            </a:r>
          </a:p>
          <a:p>
            <a:endParaRPr lang="en-GB" dirty="0"/>
          </a:p>
          <a:p>
            <a:r>
              <a:rPr lang="en-GB" dirty="0" smtClean="0"/>
              <a:t>Both simulations made for T = 0.02 K in the MF-RPA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04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381420"/>
            <a:ext cx="4867795" cy="3047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23" y="3587126"/>
            <a:ext cx="4357801" cy="3270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4276"/>
            <a:ext cx="4361598" cy="3273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349" y="3584276"/>
            <a:ext cx="4357801" cy="32708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4850" y="412432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= 0.05 K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784591" y="412432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= 0.1 K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617765" y="413458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= 0.2 K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" y="1258879"/>
            <a:ext cx="245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Can we estimate the sample temperature from detailed balance?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752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99" y="1152525"/>
            <a:ext cx="9019714" cy="52774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" y="352425"/>
            <a:ext cx="62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Slice through the elastic channel to observe any diffuse scattering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54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589"/>
            <a:ext cx="2880000" cy="2161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0257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80000" cy="21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0" y="2290615"/>
            <a:ext cx="2700000" cy="2026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000" y="2290615"/>
            <a:ext cx="2700000" cy="20265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000" y="2290615"/>
            <a:ext cx="2700000" cy="20265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C:\Users\babkevic\Documents\Projects\LiReF4\20170509 LiErF4 LET measurements analysis\Scripts\2017.05.31 MF-based on </a:t>
            </a:r>
            <a:r>
              <a:rPr lang="en-GB" sz="1050" dirty="0" err="1" smtClean="0"/>
              <a:t>Bastien</a:t>
            </a:r>
            <a:r>
              <a:rPr lang="en-GB" sz="1050" dirty="0" smtClean="0"/>
              <a:t> code\run_sim_RPA_4D_v4.m</a:t>
            </a:r>
          </a:p>
          <a:p>
            <a:r>
              <a:rPr lang="en-GB" sz="1050" dirty="0" smtClean="0"/>
              <a:t>Saved files: -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2197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53" y="4323335"/>
            <a:ext cx="2880000" cy="2161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53" y="2161668"/>
            <a:ext cx="2880000" cy="2161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75" y="664607"/>
            <a:ext cx="2883300" cy="21641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6650" y="3124026"/>
            <a:ext cx="29518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======================================</a:t>
            </a:r>
          </a:p>
          <a:p>
            <a:r>
              <a:rPr lang="en-GB" sz="1000" dirty="0" smtClean="0"/>
              <a:t>Simulation parameters for </a:t>
            </a:r>
            <a:r>
              <a:rPr lang="en-GB" sz="1000" dirty="0" err="1" smtClean="0"/>
              <a:t>LiEr</a:t>
            </a:r>
            <a:r>
              <a:rPr lang="en-GB" sz="1000" dirty="0" smtClean="0"/>
              <a:t>(1)</a:t>
            </a:r>
            <a:r>
              <a:rPr lang="en-GB" sz="1000" dirty="0" err="1" smtClean="0"/>
              <a:t>Ho</a:t>
            </a:r>
            <a:r>
              <a:rPr lang="en-GB" sz="1000" dirty="0" smtClean="0"/>
              <a:t>(0)F4</a:t>
            </a:r>
          </a:p>
          <a:p>
            <a:r>
              <a:rPr lang="en-GB" sz="1000" dirty="0" smtClean="0"/>
              <a:t> T  (K) = 0.02</a:t>
            </a:r>
          </a:p>
          <a:p>
            <a:r>
              <a:rPr lang="en-GB" sz="1000" dirty="0" smtClean="0"/>
              <a:t> </a:t>
            </a:r>
            <a:r>
              <a:rPr lang="en-GB" sz="1000" dirty="0" err="1" smtClean="0"/>
              <a:t>Hx</a:t>
            </a:r>
            <a:r>
              <a:rPr lang="en-GB" sz="1000" dirty="0" smtClean="0"/>
              <a:t> (T) = 0.00</a:t>
            </a:r>
          </a:p>
          <a:p>
            <a:r>
              <a:rPr lang="en-GB" sz="1000" dirty="0" smtClean="0"/>
              <a:t> </a:t>
            </a:r>
            <a:r>
              <a:rPr lang="en-GB" sz="1000" dirty="0" err="1" smtClean="0"/>
              <a:t>Hy</a:t>
            </a:r>
            <a:r>
              <a:rPr lang="en-GB" sz="1000" dirty="0" smtClean="0"/>
              <a:t> (T) = 0.00</a:t>
            </a:r>
          </a:p>
          <a:p>
            <a:r>
              <a:rPr lang="en-GB" sz="1000" dirty="0" smtClean="0"/>
              <a:t> Hz (T) = 0.55</a:t>
            </a:r>
          </a:p>
          <a:p>
            <a:r>
              <a:rPr lang="en-GB" sz="1000" dirty="0" smtClean="0"/>
              <a:t>J = 7.50</a:t>
            </a:r>
          </a:p>
          <a:p>
            <a:r>
              <a:rPr lang="en-GB" sz="1000" dirty="0" smtClean="0"/>
              <a:t>f = 0.23, I = 3.500, A (</a:t>
            </a:r>
            <a:r>
              <a:rPr lang="en-GB" sz="1000" dirty="0" err="1" smtClean="0"/>
              <a:t>ueV</a:t>
            </a:r>
            <a:r>
              <a:rPr lang="en-GB" sz="1000" dirty="0" smtClean="0"/>
              <a:t>) = 0.434, </a:t>
            </a:r>
            <a:r>
              <a:rPr lang="en-GB" sz="1000" dirty="0" err="1" smtClean="0"/>
              <a:t>J_ex</a:t>
            </a:r>
            <a:r>
              <a:rPr lang="en-GB" sz="1000" dirty="0" smtClean="0"/>
              <a:t> (</a:t>
            </a:r>
            <a:r>
              <a:rPr lang="en-GB" sz="1000" dirty="0" err="1" smtClean="0"/>
              <a:t>ueV</a:t>
            </a:r>
            <a:r>
              <a:rPr lang="en-GB" sz="1000" dirty="0" smtClean="0"/>
              <a:t>) = 0.000</a:t>
            </a:r>
          </a:p>
          <a:p>
            <a:r>
              <a:rPr lang="en-GB" sz="1000" dirty="0" smtClean="0"/>
              <a:t>Demagnetisation included: 1, Sample shape: 1</a:t>
            </a:r>
          </a:p>
          <a:p>
            <a:r>
              <a:rPr lang="en-GB" sz="1000" dirty="0" smtClean="0"/>
              <a:t>Renormalisation factor: 1.00, 1.00, 1.00</a:t>
            </a:r>
          </a:p>
          <a:p>
            <a:r>
              <a:rPr lang="en-GB" sz="1000" dirty="0" smtClean="0"/>
              <a:t>--------------------------------------------------------------</a:t>
            </a:r>
          </a:p>
          <a:p>
            <a:r>
              <a:rPr lang="en-GB" sz="1000" dirty="0" smtClean="0"/>
              <a:t> h = 0.00-&gt;1.10, dh = 0.02</a:t>
            </a:r>
          </a:p>
          <a:p>
            <a:r>
              <a:rPr lang="en-GB" sz="1000" dirty="0" smtClean="0"/>
              <a:t> k = -0.02-&gt;0.02, </a:t>
            </a:r>
            <a:r>
              <a:rPr lang="en-GB" sz="1000" dirty="0" err="1" smtClean="0"/>
              <a:t>dk</a:t>
            </a:r>
            <a:r>
              <a:rPr lang="en-GB" sz="1000" dirty="0" smtClean="0"/>
              <a:t> = -0.00</a:t>
            </a:r>
          </a:p>
          <a:p>
            <a:r>
              <a:rPr lang="en-GB" sz="1000" dirty="0" smtClean="0"/>
              <a:t> l = -0.02-&gt;0.02, dl = 0.00</a:t>
            </a:r>
          </a:p>
          <a:p>
            <a:r>
              <a:rPr lang="en-GB" sz="1000" dirty="0" smtClean="0"/>
              <a:t> w = -0.05-&gt;0.25, </a:t>
            </a:r>
            <a:r>
              <a:rPr lang="en-GB" sz="1000" dirty="0" err="1" smtClean="0"/>
              <a:t>dw</a:t>
            </a:r>
            <a:r>
              <a:rPr lang="en-GB" sz="1000" dirty="0" smtClean="0"/>
              <a:t> = 0.003000 </a:t>
            </a:r>
            <a:r>
              <a:rPr lang="en-GB" sz="1000" dirty="0" err="1" smtClean="0"/>
              <a:t>meV</a:t>
            </a:r>
            <a:endParaRPr lang="en-GB" sz="1000" dirty="0" smtClean="0"/>
          </a:p>
          <a:p>
            <a:r>
              <a:rPr lang="en-GB" sz="1000" dirty="0" smtClean="0"/>
              <a:t>Damping = 0.0020000 </a:t>
            </a:r>
            <a:r>
              <a:rPr lang="en-GB" sz="1000" dirty="0" err="1" smtClean="0"/>
              <a:t>meV</a:t>
            </a:r>
            <a:endParaRPr lang="en-GB" sz="1000" dirty="0" smtClean="0"/>
          </a:p>
          <a:p>
            <a:r>
              <a:rPr lang="en-GB" sz="1000" dirty="0" smtClean="0"/>
              <a:t>Domain population = 0.00-100.00</a:t>
            </a:r>
          </a:p>
          <a:p>
            <a:r>
              <a:rPr lang="en-GB" sz="1000" dirty="0" smtClean="0"/>
              <a:t>N(temp) = 1, N(field) = 1, N(Q) = 2800, N(E) = 101</a:t>
            </a:r>
            <a:endParaRPr lang="en-GB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053" y="0"/>
            <a:ext cx="2880000" cy="2161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053" y="0"/>
            <a:ext cx="2880000" cy="21616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053" y="4323334"/>
            <a:ext cx="2880000" cy="216166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C:\Users\babkevic\Documents\Projects\LiReF4\20170509 LiErF4 LET measurements analysis\Scripts\2017.05.31 MF-based on </a:t>
            </a:r>
            <a:r>
              <a:rPr lang="en-GB" sz="1050" dirty="0" err="1" smtClean="0"/>
              <a:t>Bastien</a:t>
            </a:r>
            <a:r>
              <a:rPr lang="en-GB" sz="1050" dirty="0" smtClean="0"/>
              <a:t> code\</a:t>
            </a:r>
            <a:r>
              <a:rPr lang="en-GB" sz="1050" dirty="0" err="1" smtClean="0"/>
              <a:t>compare_LET_vs_RPA.m</a:t>
            </a:r>
            <a:endParaRPr lang="en-GB" sz="1050" dirty="0" smtClean="0"/>
          </a:p>
          <a:p>
            <a:r>
              <a:rPr lang="en-GB" sz="1050" dirty="0" smtClean="0"/>
              <a:t>Saved files: </a:t>
            </a:r>
            <a:r>
              <a:rPr lang="en-GB" sz="1050" dirty="0" err="1" smtClean="0"/>
              <a:t>compare_LET_vs_RPA_sampleX.mat</a:t>
            </a:r>
            <a:r>
              <a:rPr lang="en-GB" sz="1050" dirty="0" smtClean="0"/>
              <a:t>, </a:t>
            </a:r>
            <a:r>
              <a:rPr lang="en-GB" sz="1050" dirty="0" err="1" smtClean="0"/>
              <a:t>compare_LET_vs_RPA_sampleY.mat</a:t>
            </a:r>
            <a:r>
              <a:rPr lang="en-GB" sz="1050" dirty="0" smtClean="0"/>
              <a:t> </a:t>
            </a:r>
            <a:endParaRPr lang="en-GB" sz="10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053" y="0"/>
            <a:ext cx="2880000" cy="21668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053" y="4323334"/>
            <a:ext cx="2880000" cy="21616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3053" y="2161665"/>
            <a:ext cx="2880000" cy="2161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339336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Measurement of LiErF</a:t>
            </a:r>
            <a:r>
              <a:rPr lang="en-GB" sz="1400" b="1" baseline="-25000" dirty="0" smtClean="0"/>
              <a:t>4</a:t>
            </a:r>
            <a:r>
              <a:rPr lang="en-GB" sz="1400" b="1" dirty="0" smtClean="0"/>
              <a:t> at H = </a:t>
            </a:r>
            <a:r>
              <a:rPr lang="en-GB" sz="1400" b="1" dirty="0" err="1" smtClean="0"/>
              <a:t>Hc</a:t>
            </a:r>
            <a:r>
              <a:rPr lang="en-GB" sz="1400" b="1" dirty="0" smtClean="0"/>
              <a:t>, T = 20 </a:t>
            </a:r>
            <a:r>
              <a:rPr lang="en-GB" sz="1400" b="1" dirty="0" err="1" smtClean="0"/>
              <a:t>mK</a:t>
            </a:r>
            <a:endParaRPr lang="en-GB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053" y="2176639"/>
            <a:ext cx="2880000" cy="21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635"/>
            <a:ext cx="2700000" cy="2026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9199"/>
            <a:ext cx="2700000" cy="2031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865"/>
            <a:ext cx="2700000" cy="20265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22979" y="3509766"/>
            <a:ext cx="306902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==Simulation </a:t>
            </a:r>
            <a:r>
              <a:rPr lang="en-GB" sz="1050" dirty="0"/>
              <a:t>parameters for </a:t>
            </a:r>
            <a:r>
              <a:rPr lang="en-GB" sz="1050" dirty="0" err="1"/>
              <a:t>LiEr</a:t>
            </a:r>
            <a:r>
              <a:rPr lang="en-GB" sz="1050" dirty="0"/>
              <a:t>(1)</a:t>
            </a:r>
            <a:r>
              <a:rPr lang="en-GB" sz="1050" dirty="0" err="1"/>
              <a:t>Ho</a:t>
            </a:r>
            <a:r>
              <a:rPr lang="en-GB" sz="1050" dirty="0"/>
              <a:t>(0)F4</a:t>
            </a:r>
          </a:p>
          <a:p>
            <a:r>
              <a:rPr lang="en-GB" sz="1050" dirty="0"/>
              <a:t> T  (K) = 0.02</a:t>
            </a:r>
          </a:p>
          <a:p>
            <a:r>
              <a:rPr lang="en-GB" sz="1050" dirty="0"/>
              <a:t> </a:t>
            </a:r>
            <a:r>
              <a:rPr lang="en-GB" sz="1050" dirty="0" err="1"/>
              <a:t>Hx</a:t>
            </a:r>
            <a:r>
              <a:rPr lang="en-GB" sz="1050" dirty="0"/>
              <a:t> (T) = 0.00</a:t>
            </a:r>
          </a:p>
          <a:p>
            <a:r>
              <a:rPr lang="en-GB" sz="1050" dirty="0"/>
              <a:t> </a:t>
            </a:r>
            <a:r>
              <a:rPr lang="en-GB" sz="1050" dirty="0" err="1"/>
              <a:t>Hy</a:t>
            </a:r>
            <a:r>
              <a:rPr lang="en-GB" sz="1050" dirty="0"/>
              <a:t> (T) = 0.00</a:t>
            </a:r>
          </a:p>
          <a:p>
            <a:r>
              <a:rPr lang="en-GB" sz="1050" dirty="0"/>
              <a:t> Hz (T) = 0.55</a:t>
            </a:r>
          </a:p>
          <a:p>
            <a:r>
              <a:rPr lang="en-GB" sz="1050" dirty="0"/>
              <a:t>J = 7.50</a:t>
            </a:r>
          </a:p>
          <a:p>
            <a:r>
              <a:rPr lang="en-GB" sz="1050" dirty="0"/>
              <a:t>f = 0.23, I = 3.500, A (</a:t>
            </a:r>
            <a:r>
              <a:rPr lang="en-GB" sz="1050" dirty="0" err="1"/>
              <a:t>ueV</a:t>
            </a:r>
            <a:r>
              <a:rPr lang="en-GB" sz="1050" dirty="0"/>
              <a:t>) = 0.434, </a:t>
            </a:r>
            <a:r>
              <a:rPr lang="en-GB" sz="1050" dirty="0" err="1"/>
              <a:t>J_ex</a:t>
            </a:r>
            <a:r>
              <a:rPr lang="en-GB" sz="1050" dirty="0"/>
              <a:t> (</a:t>
            </a:r>
            <a:r>
              <a:rPr lang="en-GB" sz="1050" dirty="0" err="1"/>
              <a:t>ueV</a:t>
            </a:r>
            <a:r>
              <a:rPr lang="en-GB" sz="1050" dirty="0"/>
              <a:t>) = 0.000</a:t>
            </a:r>
          </a:p>
          <a:p>
            <a:r>
              <a:rPr lang="en-GB" sz="1050" dirty="0"/>
              <a:t>Demagnetisation included: 1, Sample shape: 1</a:t>
            </a:r>
          </a:p>
          <a:p>
            <a:r>
              <a:rPr lang="en-GB" sz="1050" dirty="0"/>
              <a:t>Renormalisation factor: 1.00, 1.00, 1.00</a:t>
            </a:r>
          </a:p>
          <a:p>
            <a:r>
              <a:rPr lang="en-GB" sz="1050" dirty="0"/>
              <a:t>--------------------------------------------------------------</a:t>
            </a:r>
          </a:p>
          <a:p>
            <a:r>
              <a:rPr lang="en-GB" sz="1050" dirty="0"/>
              <a:t> h = 0.00-&gt;1.10, dh = 0.02</a:t>
            </a:r>
          </a:p>
          <a:p>
            <a:r>
              <a:rPr lang="en-GB" sz="1050" dirty="0"/>
              <a:t> k = -0.02-&gt;0.02, </a:t>
            </a:r>
            <a:r>
              <a:rPr lang="en-GB" sz="1050" dirty="0" err="1"/>
              <a:t>dk</a:t>
            </a:r>
            <a:r>
              <a:rPr lang="en-GB" sz="1050" dirty="0"/>
              <a:t> = 0.03</a:t>
            </a:r>
          </a:p>
          <a:p>
            <a:r>
              <a:rPr lang="en-GB" sz="1050" dirty="0"/>
              <a:t> l = -0.02-&gt;0.02, dl = 0.00</a:t>
            </a:r>
          </a:p>
          <a:p>
            <a:r>
              <a:rPr lang="en-GB" sz="1050" dirty="0"/>
              <a:t> w = -0.05-&gt;0.25, </a:t>
            </a:r>
            <a:r>
              <a:rPr lang="en-GB" sz="1050" dirty="0" err="1"/>
              <a:t>dw</a:t>
            </a:r>
            <a:r>
              <a:rPr lang="en-GB" sz="1050" dirty="0"/>
              <a:t> = 0.003000 </a:t>
            </a:r>
            <a:r>
              <a:rPr lang="en-GB" sz="1050" dirty="0" err="1"/>
              <a:t>meV</a:t>
            </a:r>
            <a:endParaRPr lang="en-GB" sz="1050" dirty="0"/>
          </a:p>
          <a:p>
            <a:r>
              <a:rPr lang="en-GB" sz="1050" dirty="0"/>
              <a:t>Damping = 0.0020000 </a:t>
            </a:r>
            <a:r>
              <a:rPr lang="en-GB" sz="1050" dirty="0" err="1"/>
              <a:t>meV</a:t>
            </a:r>
            <a:endParaRPr lang="en-GB" sz="1050" dirty="0"/>
          </a:p>
          <a:p>
            <a:r>
              <a:rPr lang="en-GB" sz="1050" dirty="0"/>
              <a:t>Domain population = </a:t>
            </a:r>
            <a:r>
              <a:rPr lang="en-GB" sz="1050" b="1" dirty="0"/>
              <a:t>100.00-0.00</a:t>
            </a:r>
          </a:p>
          <a:p>
            <a:r>
              <a:rPr lang="en-GB" sz="1050" dirty="0"/>
              <a:t>N(temp) = 1, N(field) = 1, N(Q) = 56, N(E) = 101</a:t>
            </a:r>
          </a:p>
          <a:p>
            <a:r>
              <a:rPr lang="en-GB" sz="1050" dirty="0"/>
              <a:t>=</a:t>
            </a:r>
            <a:r>
              <a:rPr lang="en-GB" sz="1050" dirty="0" err="1" smtClean="0"/>
              <a:t>ver</a:t>
            </a:r>
            <a:r>
              <a:rPr lang="en-GB" sz="1050" dirty="0" smtClean="0"/>
              <a:t>=08.06.2017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000" y="2452635"/>
            <a:ext cx="2700000" cy="2026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000" y="4481611"/>
            <a:ext cx="2700000" cy="2026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000" y="426070"/>
            <a:ext cx="2700000" cy="20265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000" y="2450222"/>
            <a:ext cx="2700000" cy="20265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0000" y="4481611"/>
            <a:ext cx="2700000" cy="2026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0000" y="418832"/>
            <a:ext cx="2700000" cy="20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960" y="491730"/>
            <a:ext cx="2880000" cy="2161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960" y="2653398"/>
            <a:ext cx="2700000" cy="20265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960" y="2653398"/>
            <a:ext cx="2700000" cy="2026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960" y="4679962"/>
            <a:ext cx="2700000" cy="20265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9960" y="4679961"/>
            <a:ext cx="2700000" cy="2026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24" y="1290375"/>
            <a:ext cx="2700000" cy="2026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4724" y="1290375"/>
            <a:ext cx="2700000" cy="20265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0"/>
            <a:ext cx="6400150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Measurement of LiErF</a:t>
            </a:r>
            <a:r>
              <a:rPr lang="en-GB" sz="1400" b="1" baseline="-25000" dirty="0" smtClean="0"/>
              <a:t>4</a:t>
            </a:r>
            <a:r>
              <a:rPr lang="en-GB" sz="1400" b="1" dirty="0" smtClean="0"/>
              <a:t> at H = </a:t>
            </a:r>
            <a:r>
              <a:rPr lang="en-GB" sz="1400" b="1" dirty="0" err="1" smtClean="0"/>
              <a:t>Hc</a:t>
            </a:r>
            <a:r>
              <a:rPr lang="en-GB" sz="1400" b="1" dirty="0" smtClean="0"/>
              <a:t>, T = 20 </a:t>
            </a:r>
            <a:r>
              <a:rPr lang="en-GB" sz="1400" b="1" dirty="0" err="1" smtClean="0"/>
              <a:t>mK</a:t>
            </a:r>
            <a:endParaRPr lang="en-GB" sz="1400" b="1" dirty="0" smtClean="0"/>
          </a:p>
          <a:p>
            <a:endParaRPr lang="en-GB" sz="1400" b="1" dirty="0"/>
          </a:p>
          <a:p>
            <a:r>
              <a:rPr lang="en-GB" sz="1400" dirty="0" smtClean="0"/>
              <a:t>-&gt; Intensity of the excitations is found to decrease much more rapidly experimentally </a:t>
            </a:r>
            <a:br>
              <a:rPr lang="en-GB" sz="1400" dirty="0" smtClean="0"/>
            </a:br>
            <a:r>
              <a:rPr lang="en-GB" sz="1400" dirty="0" smtClean="0"/>
              <a:t>than predicted by RPA</a:t>
            </a: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54724" y="3665483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Comparing the measured dispersion and intensity, cannot explain the discrepancy as due to not being exactly at H = </a:t>
            </a:r>
            <a:r>
              <a:rPr lang="en-GB" dirty="0" err="1" smtClean="0"/>
              <a:t>Hc</a:t>
            </a:r>
            <a:r>
              <a:rPr lang="en-GB" dirty="0" smtClean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213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98"/>
            <a:ext cx="2880000" cy="2161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4549" y="601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dom</a:t>
            </a:r>
            <a:r>
              <a:rPr lang="en-GB" dirty="0" smtClean="0"/>
              <a:t> = 1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0" y="244798"/>
            <a:ext cx="2880000" cy="2161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4549" y="601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dom</a:t>
            </a:r>
            <a:r>
              <a:rPr lang="en-GB" dirty="0" smtClean="0"/>
              <a:t> = 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92886" y="42946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Q=(0.97,0,0)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2886" y="42946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Q=(0.97,0,0)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6466"/>
            <a:ext cx="2880000" cy="21616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2886" y="262078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Q=(0.96,0,0)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999" y="2406466"/>
            <a:ext cx="2880000" cy="21616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2886" y="259113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Q=(0.96,0,0)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999" y="4568134"/>
            <a:ext cx="2880000" cy="21616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72886" y="4752800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Q=(0.98,0,0)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68134"/>
            <a:ext cx="2880000" cy="21616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2886" y="4752800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Q=(0.98,0,0)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464" y="6475768"/>
            <a:ext cx="10782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Computation: C:\Users\babkevic\Documents\Projects\LiReF4\20170509 LiErF4 LET measurements analysis\Scripts\2017.05.31 MF-based on </a:t>
            </a:r>
            <a:r>
              <a:rPr lang="en-GB" sz="1050" dirty="0" err="1" smtClean="0"/>
              <a:t>Bastien</a:t>
            </a:r>
            <a:r>
              <a:rPr lang="en-GB" sz="1050" dirty="0" smtClean="0"/>
              <a:t> code\</a:t>
            </a:r>
            <a:r>
              <a:rPr lang="en-GB" sz="1050" dirty="0" err="1" smtClean="0"/>
              <a:t>compare_LET_vs_RPA_tempdep.m</a:t>
            </a:r>
            <a:endParaRPr lang="en-GB" sz="1050" dirty="0" smtClean="0"/>
          </a:p>
          <a:p>
            <a:r>
              <a:rPr lang="en-GB" sz="1050" dirty="0" smtClean="0"/>
              <a:t>Saved files: -</a:t>
            </a:r>
            <a:endParaRPr lang="en-GB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45318"/>
            <a:ext cx="10070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Take cuts at (0,0,L) for different L values for 20 (left) and 500 (right) </a:t>
            </a:r>
            <a:r>
              <a:rPr lang="en-GB" dirty="0" err="1" smtClean="0"/>
              <a:t>mK</a:t>
            </a:r>
            <a:endParaRPr lang="en-GB" dirty="0" smtClean="0"/>
          </a:p>
          <a:p>
            <a:r>
              <a:rPr lang="en-GB" dirty="0" smtClean="0"/>
              <a:t>Find that the shape of the elastic/incoherent scattering different below and above ordering temperature?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64" y="5734085"/>
            <a:ext cx="113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 = -0.85 seems to have the best compromise between weak Bragg peak and still be sufficiently close to the zone centre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49" y="1464000"/>
            <a:ext cx="5439001" cy="408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99" y="1464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124896</TotalTime>
  <Words>2411</Words>
  <Application>Microsoft Office PowerPoint</Application>
  <PresentationFormat>Widescreen</PresentationFormat>
  <Paragraphs>393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Babkevich Peter</dc:creator>
  <cp:lastModifiedBy>Babkevich Peter</cp:lastModifiedBy>
  <cp:revision>145</cp:revision>
  <cp:lastPrinted>2018-10-02T08:05:15Z</cp:lastPrinted>
  <dcterms:created xsi:type="dcterms:W3CDTF">2018-09-27T08:55:15Z</dcterms:created>
  <dcterms:modified xsi:type="dcterms:W3CDTF">2019-03-14T10:16:47Z</dcterms:modified>
</cp:coreProperties>
</file>